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59"/>
  </p:notesMasterIdLst>
  <p:sldIdLst>
    <p:sldId id="256" r:id="rId2"/>
    <p:sldId id="259" r:id="rId3"/>
    <p:sldId id="260" r:id="rId4"/>
    <p:sldId id="261" r:id="rId5"/>
    <p:sldId id="262" r:id="rId6"/>
    <p:sldId id="263" r:id="rId7"/>
    <p:sldId id="265" r:id="rId8"/>
    <p:sldId id="264" r:id="rId9"/>
    <p:sldId id="266" r:id="rId10"/>
    <p:sldId id="315" r:id="rId11"/>
    <p:sldId id="295" r:id="rId12"/>
    <p:sldId id="267" r:id="rId13"/>
    <p:sldId id="268" r:id="rId14"/>
    <p:sldId id="308" r:id="rId15"/>
    <p:sldId id="313" r:id="rId16"/>
    <p:sldId id="296" r:id="rId17"/>
    <p:sldId id="257" r:id="rId18"/>
    <p:sldId id="297" r:id="rId19"/>
    <p:sldId id="273" r:id="rId20"/>
    <p:sldId id="272" r:id="rId21"/>
    <p:sldId id="274" r:id="rId22"/>
    <p:sldId id="275" r:id="rId23"/>
    <p:sldId id="276" r:id="rId24"/>
    <p:sldId id="277" r:id="rId25"/>
    <p:sldId id="279" r:id="rId26"/>
    <p:sldId id="280" r:id="rId27"/>
    <p:sldId id="283" r:id="rId28"/>
    <p:sldId id="281" r:id="rId29"/>
    <p:sldId id="290" r:id="rId30"/>
    <p:sldId id="284" r:id="rId31"/>
    <p:sldId id="285" r:id="rId32"/>
    <p:sldId id="287" r:id="rId33"/>
    <p:sldId id="293" r:id="rId34"/>
    <p:sldId id="298" r:id="rId35"/>
    <p:sldId id="318" r:id="rId36"/>
    <p:sldId id="338" r:id="rId37"/>
    <p:sldId id="335" r:id="rId38"/>
    <p:sldId id="336" r:id="rId39"/>
    <p:sldId id="337" r:id="rId40"/>
    <p:sldId id="299" r:id="rId41"/>
    <p:sldId id="300" r:id="rId42"/>
    <p:sldId id="294" r:id="rId43"/>
    <p:sldId id="325" r:id="rId44"/>
    <p:sldId id="332" r:id="rId45"/>
    <p:sldId id="333" r:id="rId46"/>
    <p:sldId id="334" r:id="rId47"/>
    <p:sldId id="304" r:id="rId48"/>
    <p:sldId id="305" r:id="rId49"/>
    <p:sldId id="303" r:id="rId50"/>
    <p:sldId id="317" r:id="rId51"/>
    <p:sldId id="323" r:id="rId52"/>
    <p:sldId id="324" r:id="rId53"/>
    <p:sldId id="321" r:id="rId54"/>
    <p:sldId id="312" r:id="rId55"/>
    <p:sldId id="320" r:id="rId56"/>
    <p:sldId id="311" r:id="rId57"/>
    <p:sldId id="314" r:id="rId58"/>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1"/>
            <p14:sldId id="262"/>
            <p14:sldId id="263"/>
            <p14:sldId id="265"/>
            <p14:sldId id="264"/>
            <p14:sldId id="266"/>
            <p14:sldId id="315"/>
            <p14:sldId id="295"/>
            <p14:sldId id="267"/>
            <p14:sldId id="268"/>
            <p14:sldId id="308"/>
            <p14:sldId id="313"/>
            <p14:sldId id="296"/>
            <p14:sldId id="257"/>
            <p14:sldId id="297"/>
            <p14:sldId id="273"/>
            <p14:sldId id="272"/>
            <p14:sldId id="274"/>
            <p14:sldId id="275"/>
            <p14:sldId id="276"/>
            <p14:sldId id="277"/>
            <p14:sldId id="279"/>
            <p14:sldId id="280"/>
            <p14:sldId id="283"/>
            <p14:sldId id="281"/>
            <p14:sldId id="290"/>
            <p14:sldId id="284"/>
            <p14:sldId id="285"/>
            <p14:sldId id="287"/>
            <p14:sldId id="293"/>
            <p14:sldId id="298"/>
            <p14:sldId id="318"/>
            <p14:sldId id="338"/>
            <p14:sldId id="335"/>
            <p14:sldId id="336"/>
            <p14:sldId id="337"/>
            <p14:sldId id="299"/>
            <p14:sldId id="300"/>
            <p14:sldId id="294"/>
            <p14:sldId id="325"/>
            <p14:sldId id="332"/>
            <p14:sldId id="333"/>
            <p14:sldId id="334"/>
            <p14:sldId id="304"/>
            <p14:sldId id="305"/>
            <p14:sldId id="303"/>
            <p14:sldId id="317"/>
            <p14:sldId id="323"/>
            <p14:sldId id="324"/>
            <p14:sldId id="321"/>
            <p14:sldId id="312"/>
            <p14:sldId id="320"/>
            <p14:sldId id="311"/>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5249"/>
    <a:srgbClr val="EF7D1D"/>
    <a:srgbClr val="D4EBE9"/>
    <a:srgbClr val="C14026"/>
    <a:srgbClr val="41719C"/>
    <a:srgbClr val="5AB88F"/>
    <a:srgbClr val="57A2C5"/>
    <a:srgbClr val="E99866"/>
    <a:srgbClr val="3654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99"/>
    <p:restoredTop sz="83238"/>
  </p:normalViewPr>
  <p:slideViewPr>
    <p:cSldViewPr snapToGrid="0" snapToObjects="1">
      <p:cViewPr>
        <p:scale>
          <a:sx n="125" d="100"/>
          <a:sy n="125" d="100"/>
        </p:scale>
        <p:origin x="33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18.04.16</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Aus dem zuvor gezeigten JSX-Code wird mittels eines Compilers (z.B. Babel) reguläres</a:t>
            </a:r>
            <a:r>
              <a:rPr lang="de-DE" baseline="0" dirty="0" smtClean="0"/>
              <a:t> JavaScript erzeugt. Letztendlich führt der Aufruf dazu, dass mittels </a:t>
            </a:r>
            <a:r>
              <a:rPr lang="de-DE" baseline="0" dirty="0" err="1" smtClean="0"/>
              <a:t>React.createElement</a:t>
            </a:r>
            <a:r>
              <a:rPr lang="de-DE" baseline="0" dirty="0" smtClean="0"/>
              <a:t> ein JavaScript-Objekt erzeugt wird. Dieses enthält die wesentlichen Informationen die wir im JSX-Code </a:t>
            </a:r>
            <a:r>
              <a:rPr lang="de-DE" baseline="0" dirty="0" err="1" smtClean="0"/>
              <a:t>angegbeen</a:t>
            </a:r>
            <a:r>
              <a:rPr lang="de-DE" baseline="0" dirty="0" smtClean="0"/>
              <a:t> hatten – etwa den Element Namen und seine Properties („</a:t>
            </a:r>
            <a:r>
              <a:rPr lang="de-DE" baseline="0" dirty="0" err="1" smtClean="0"/>
              <a:t>className</a:t>
            </a:r>
            <a:r>
              <a:rPr lang="de-DE" baseline="0" dirty="0" smtClean="0"/>
              <a:t>“).  Dieses Objekt ist sehr leichtgewichtig und wird von </a:t>
            </a:r>
            <a:r>
              <a:rPr lang="de-DE" baseline="0" dirty="0" err="1" smtClean="0"/>
              <a:t>React</a:t>
            </a:r>
            <a:r>
              <a:rPr lang="de-DE" baseline="0" dirty="0" smtClean="0"/>
              <a:t> verwendet, um daraus später unter Umständen ein Element im DOM zu erzeugen oder ein bestehendes  DOM-Element zu aktualisieren. Man spricht auch von einem „virtuellen“ DOM-Element. Wie das genau funktioniert, und welche Vorteile das hat, sehen wir uns später an.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1512482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2024610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React</a:t>
            </a:r>
            <a:r>
              <a:rPr lang="de-DE" dirty="0" smtClean="0"/>
              <a:t> ist laut eigener</a:t>
            </a:r>
            <a:r>
              <a:rPr lang="de-DE" baseline="0" dirty="0" smtClean="0"/>
              <a:t> Beschreibung eine JavaScript-Bibliothek, mit der man User Interfaces erstellen kann - was auch immer genau ein User Interface sein mag: eine ganze Anwendung oder eine einzelne Komponente? Eine interaktive Anwendung oder doch eher ein Nachrichten-Portal?</a:t>
            </a:r>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940838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264108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7889287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Sehen wir uns zunächst an, wie dieses Problem in einer „klassischen“ Architektur gelöst werden könnte. Üblicherweise würden die „abgeleiteten“ Komponenten ein oder mehrere </a:t>
            </a:r>
            <a:r>
              <a:rPr lang="de-DE" baseline="0" dirty="0" err="1" smtClean="0"/>
              <a:t>Listener</a:t>
            </a:r>
            <a:r>
              <a:rPr lang="de-DE" baseline="0" dirty="0" smtClean="0"/>
              <a:t> auf dem Eingabefeld registrieren, dort auf Änderungen horchen und sich bei Bedarf aktualisieren.</a:t>
            </a:r>
          </a:p>
          <a:p>
            <a:endParaRPr lang="de-DE" baseline="0" dirty="0" smtClean="0"/>
          </a:p>
          <a:p>
            <a:r>
              <a:rPr lang="de-DE" baseline="0" dirty="0" smtClean="0"/>
              <a:t>Dieses Szenario kann natürlich beliebig kompliziert werden, </a:t>
            </a:r>
            <a:r>
              <a:rPr lang="de-DE" baseline="0" dirty="0" err="1" smtClean="0"/>
              <a:t>zb</a:t>
            </a:r>
            <a:r>
              <a:rPr lang="de-DE" baseline="0" dirty="0" smtClean="0"/>
              <a:t> wenn wir mehrere Eingabefelder hätten, auf denen  wir horchen müssen. Auch ist unter Umständen nicht klar, in welcher Reihenfolge die </a:t>
            </a:r>
            <a:r>
              <a:rPr lang="de-DE" baseline="0" dirty="0" err="1" smtClean="0"/>
              <a:t>Listener</a:t>
            </a:r>
            <a:r>
              <a:rPr lang="de-DE" baseline="0" dirty="0" smtClean="0"/>
              <a:t> abgearbeitet werden, und welche Seiteneffekte durch deren Verarbeitung entstehen (z.B. ganzes „Feuerwerk“ von Events, Events lösen sich gegenseitig aus </a:t>
            </a:r>
            <a:r>
              <a:rPr lang="de-DE" baseline="0" dirty="0" err="1" smtClean="0"/>
              <a:t>etc</a:t>
            </a:r>
            <a:r>
              <a:rPr lang="de-DE" baseline="0" dirty="0" smtClean="0"/>
              <a:t>)</a:t>
            </a:r>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244642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36</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40</a:t>
            </a:fld>
            <a:endParaRPr lang="de-DE"/>
          </a:p>
        </p:txBody>
      </p:sp>
    </p:spTree>
    <p:extLst>
      <p:ext uri="{BB962C8B-B14F-4D97-AF65-F5344CB8AC3E}">
        <p14:creationId xmlns:p14="http://schemas.microsoft.com/office/powerpoint/2010/main" val="520886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Dieses Verfahren hat einen großen </a:t>
            </a:r>
            <a:r>
              <a:rPr lang="de-DE" dirty="0" err="1" smtClean="0"/>
              <a:t>Vroteil</a:t>
            </a:r>
            <a:r>
              <a:rPr lang="de-DE" dirty="0" smtClean="0"/>
              <a:t> für</a:t>
            </a:r>
            <a:r>
              <a:rPr lang="de-DE" baseline="0" dirty="0" smtClean="0"/>
              <a:t> mich: ich muss mich bei der Entwicklung meiner Komponente nicht um DIFFERENZEN oder um DYNAMIK kümmern. Stattdessen </a:t>
            </a:r>
            <a:r>
              <a:rPr lang="de-DE" baseline="0" dirty="0" err="1" smtClean="0"/>
              <a:t>liefer</a:t>
            </a:r>
            <a:r>
              <a:rPr lang="de-DE" baseline="0" dirty="0" smtClean="0"/>
              <a:t> ich immer eine UI passend für einen konkreten Zustand zurück. Aus diesem Grund wird dieses Prinzip in der </a:t>
            </a:r>
            <a:r>
              <a:rPr lang="de-DE" baseline="0" dirty="0" err="1" smtClean="0"/>
              <a:t>React</a:t>
            </a:r>
            <a:r>
              <a:rPr lang="de-DE" baseline="0" dirty="0" smtClean="0"/>
              <a:t>-Community auch als „UI </a:t>
            </a:r>
            <a:r>
              <a:rPr lang="de-DE" baseline="0" dirty="0" err="1" smtClean="0"/>
              <a:t>as</a:t>
            </a:r>
            <a:r>
              <a:rPr lang="de-DE" baseline="0" dirty="0" smtClean="0"/>
              <a:t> a </a:t>
            </a:r>
            <a:r>
              <a:rPr lang="de-DE" baseline="0" dirty="0" err="1" smtClean="0"/>
              <a:t>Function</a:t>
            </a:r>
            <a:r>
              <a:rPr lang="de-DE" baseline="0" dirty="0" smtClean="0"/>
              <a:t>“ beschrieben: genau wie in einer seiteneffekt-freien, „puren“ Funktion, liefert unsere </a:t>
            </a:r>
            <a:r>
              <a:rPr lang="de-DE" baseline="0" dirty="0" err="1" smtClean="0"/>
              <a:t>Komponete</a:t>
            </a:r>
            <a:r>
              <a:rPr lang="de-DE" baseline="0" dirty="0" smtClean="0"/>
              <a:t> für einen Zustand immer dieselbe UI zurück. Das gilt dann auch für eigentliche HTML-Elemente wie input-felder, </a:t>
            </a:r>
            <a:r>
              <a:rPr lang="de-DE" baseline="0" dirty="0" err="1" smtClean="0"/>
              <a:t>checkboxen</a:t>
            </a:r>
            <a:r>
              <a:rPr lang="de-DE" baseline="0" dirty="0" smtClean="0"/>
              <a:t> etc. Der komplette Zustand der UI hängt in meiner </a:t>
            </a:r>
            <a:r>
              <a:rPr lang="de-DE" baseline="0" dirty="0" err="1" smtClean="0"/>
              <a:t>Komponete</a:t>
            </a:r>
            <a:r>
              <a:rPr lang="de-DE" baseline="0" dirty="0" smtClean="0"/>
              <a:t>. Es gibt keine Seiteneffekte etc. Wenn ich zweimal denselben Zustand in die Komponente stecke, kommt zweimal dieselbe UI zurück. Sehr einfach nachzuvollziehen und </a:t>
            </a:r>
            <a:r>
              <a:rPr lang="de-DE" baseline="0" dirty="0" err="1" smtClean="0"/>
              <a:t>daurch</a:t>
            </a:r>
            <a:r>
              <a:rPr lang="de-DE" baseline="0" dirty="0" smtClean="0"/>
              <a:t> sind Komponenten </a:t>
            </a:r>
            <a:r>
              <a:rPr lang="de-DE" baseline="0" dirty="0" err="1" smtClean="0"/>
              <a:t>zb</a:t>
            </a:r>
            <a:r>
              <a:rPr lang="de-DE" baseline="0" dirty="0" smtClean="0"/>
              <a:t> auch sehr einfach zu testen.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42</a:t>
            </a:fld>
            <a:endParaRPr lang="de-DE"/>
          </a:p>
        </p:txBody>
      </p:sp>
    </p:spTree>
    <p:extLst>
      <p:ext uri="{BB962C8B-B14F-4D97-AF65-F5344CB8AC3E}">
        <p14:creationId xmlns:p14="http://schemas.microsoft.com/office/powerpoint/2010/main" val="128154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err="1" smtClean="0"/>
              <a:t>React</a:t>
            </a:r>
            <a:r>
              <a:rPr lang="de-DE" dirty="0" smtClean="0"/>
              <a:t> wurde</a:t>
            </a:r>
            <a:r>
              <a:rPr lang="de-DE" baseline="0" dirty="0" smtClean="0"/>
              <a:t> ursprünglich intern von Facebook entwickelt und eingesetzt, ist aber vor </a:t>
            </a:r>
            <a:r>
              <a:rPr lang="de-DE" baseline="0" dirty="0" err="1" smtClean="0"/>
              <a:t>ca</a:t>
            </a:r>
            <a:r>
              <a:rPr lang="de-DE" baseline="0" dirty="0" smtClean="0"/>
              <a:t> zwei Jahren von Facebook auf </a:t>
            </a:r>
            <a:r>
              <a:rPr lang="de-DE" baseline="0" dirty="0" err="1" smtClean="0"/>
              <a:t>GitHub</a:t>
            </a:r>
            <a:r>
              <a:rPr lang="de-DE" baseline="0" dirty="0" smtClean="0"/>
              <a:t> als Open-Source-Lösung für die allgemeine Verwendung zur Verfügung gestellt worden. </a:t>
            </a:r>
            <a:endParaRPr lang="de-DE" dirty="0" smtClean="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1904253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aktuelle</a:t>
            </a:r>
            <a:r>
              <a:rPr lang="de-DE" baseline="0" dirty="0" smtClean="0"/>
              <a:t> Version von </a:t>
            </a:r>
            <a:r>
              <a:rPr lang="de-DE" baseline="0" dirty="0" err="1" smtClean="0"/>
              <a:t>React</a:t>
            </a:r>
            <a:r>
              <a:rPr lang="de-DE" baseline="0" dirty="0" smtClean="0"/>
              <a:t> ist 15.0, die erst vor wenigen Tagen </a:t>
            </a:r>
            <a:r>
              <a:rPr lang="de-DE" baseline="0" dirty="0" err="1" smtClean="0"/>
              <a:t>releast</a:t>
            </a:r>
            <a:r>
              <a:rPr lang="de-DE" baseline="0" dirty="0" smtClean="0"/>
              <a:t> wurde. Die Version ist insofern überraschend, als das die vorherige Version 0.14 war – ein ganz schön großer Sprung also. Es gab immer wieder die Frage nach einer “1.0“ Version von </a:t>
            </a:r>
            <a:r>
              <a:rPr lang="de-DE" baseline="0" dirty="0" err="1" smtClean="0"/>
              <a:t>React</a:t>
            </a:r>
            <a:r>
              <a:rPr lang="de-DE" baseline="0" dirty="0" smtClean="0"/>
              <a:t>, also Indikator für Stabilität etc. Dabei waren schon die vergangenen „Minor-Versionen“ sehr stabil, es gab </a:t>
            </a:r>
            <a:r>
              <a:rPr lang="de-DE" baseline="0" dirty="0" err="1" smtClean="0"/>
              <a:t>Bugfixes</a:t>
            </a:r>
            <a:r>
              <a:rPr lang="de-DE" baseline="0" dirty="0" smtClean="0"/>
              <a:t>, Migrationspfade bei inkompatiblen Änderungen etc. Diese Stabilität spiegelt sich nun auch in dem neuen Versionsschema wieder.</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657903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Obwohl </a:t>
            </a:r>
            <a:r>
              <a:rPr lang="de-DE" dirty="0" err="1" smtClean="0"/>
              <a:t>React</a:t>
            </a:r>
            <a:r>
              <a:rPr lang="de-DE" dirty="0" smtClean="0"/>
              <a:t> vor erst knapp drei Jahren in einer ersten Version öffentlich</a:t>
            </a:r>
            <a:r>
              <a:rPr lang="de-DE" baseline="0" dirty="0" smtClean="0"/>
              <a:t> verfügbar war, gibt es mittlerweile sehr viele Websites, die </a:t>
            </a:r>
            <a:r>
              <a:rPr lang="de-DE" baseline="0" dirty="0" err="1" smtClean="0"/>
              <a:t>React</a:t>
            </a:r>
            <a:r>
              <a:rPr lang="de-DE" baseline="0" dirty="0" smtClean="0"/>
              <a:t> einsetzen.</a:t>
            </a:r>
            <a:r>
              <a:rPr lang="de-DE" dirty="0" smtClean="0"/>
              <a:t> </a:t>
            </a:r>
            <a:r>
              <a:rPr lang="de-DE" baseline="0" dirty="0" smtClean="0"/>
              <a:t>Zum einen natürlich bei Facebook und Instagram selber, zum anderen aber auch z.B. bei </a:t>
            </a:r>
            <a:r>
              <a:rPr lang="de-DE" baseline="0" dirty="0" err="1" smtClean="0"/>
              <a:t>airbnb</a:t>
            </a:r>
            <a:r>
              <a:rPr lang="de-DE" baseline="0" dirty="0" smtClean="0"/>
              <a:t>, </a:t>
            </a:r>
            <a:r>
              <a:rPr lang="de-DE" baseline="0" dirty="0" err="1" smtClean="0"/>
              <a:t>netflix</a:t>
            </a:r>
            <a:r>
              <a:rPr lang="de-DE" baseline="0" dirty="0" smtClean="0"/>
              <a:t> oder </a:t>
            </a:r>
            <a:r>
              <a:rPr lang="de-DE" baseline="0" dirty="0" err="1" smtClean="0"/>
              <a:t>smugmug</a:t>
            </a:r>
            <a:r>
              <a:rPr lang="de-DE" baseline="0" dirty="0" smtClean="0"/>
              <a:t>. Für mich etwas überraschend ist die Verwendung von </a:t>
            </a:r>
            <a:r>
              <a:rPr lang="de-DE" baseline="0" dirty="0" err="1" smtClean="0"/>
              <a:t>React</a:t>
            </a:r>
            <a:r>
              <a:rPr lang="de-DE" baseline="0" dirty="0" smtClean="0"/>
              <a:t> auf der Seite des Wall Street Journals, handelt es sich hierbei doch eigentlich um keine </a:t>
            </a:r>
            <a:r>
              <a:rPr lang="de-DE" baseline="0" dirty="0" err="1" smtClean="0"/>
              <a:t>klassiche</a:t>
            </a:r>
            <a:r>
              <a:rPr lang="de-DE" baseline="0" dirty="0" smtClean="0"/>
              <a:t> „Webanwendung“ im Sinne einer Single Page Anwendung. Es zeigt aber wohl ,wie flexibel </a:t>
            </a:r>
            <a:r>
              <a:rPr lang="de-DE" baseline="0" dirty="0" err="1" smtClean="0"/>
              <a:t>React</a:t>
            </a:r>
            <a:r>
              <a:rPr lang="de-DE" baseline="0" dirty="0" smtClean="0"/>
              <a:t> einsetzbar ist.</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137376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 </a:t>
            </a:r>
            <a:r>
              <a:rPr lang="de-DE" dirty="0" err="1" smtClean="0"/>
              <a:t>React</a:t>
            </a:r>
            <a:r>
              <a:rPr lang="de-DE" dirty="0" smtClean="0"/>
              <a:t> handelt es sich</a:t>
            </a:r>
            <a:r>
              <a:rPr lang="de-DE" baseline="0" dirty="0" smtClean="0"/>
              <a:t> - im Gegensatz </a:t>
            </a:r>
            <a:r>
              <a:rPr lang="de-DE" baseline="0" dirty="0" err="1" smtClean="0"/>
              <a:t>z.B</a:t>
            </a:r>
            <a:r>
              <a:rPr lang="de-DE" baseline="0" dirty="0" smtClean="0"/>
              <a:t> zu Angular 1.x - um ein reines View-Framework, man spricht auch davon dass </a:t>
            </a:r>
            <a:r>
              <a:rPr lang="de-DE" baseline="0" dirty="0" err="1" smtClean="0"/>
              <a:t>React</a:t>
            </a:r>
            <a:r>
              <a:rPr lang="de-DE" baseline="0" dirty="0" smtClean="0"/>
              <a:t> das „V“ in „MVC“ sei. Je nach MVC-Definition kann man auch sagen, dass </a:t>
            </a:r>
            <a:r>
              <a:rPr lang="de-DE" baseline="0" dirty="0" err="1" smtClean="0"/>
              <a:t>React</a:t>
            </a:r>
            <a:r>
              <a:rPr lang="de-DE" baseline="0" dirty="0" smtClean="0"/>
              <a:t> das V+C in MVC ist. Aussagen, wie ihr Eure </a:t>
            </a:r>
            <a:r>
              <a:rPr lang="de-DE" baseline="0" dirty="0" err="1" smtClean="0"/>
              <a:t>Anwednung</a:t>
            </a:r>
            <a:r>
              <a:rPr lang="de-DE" baseline="0" dirty="0" smtClean="0"/>
              <a:t> über die View-Schicht hinaus bauen sollt, macht </a:t>
            </a:r>
            <a:r>
              <a:rPr lang="de-DE" baseline="0" dirty="0" err="1" smtClean="0"/>
              <a:t>React</a:t>
            </a:r>
            <a:r>
              <a:rPr lang="de-DE" baseline="0" dirty="0" smtClean="0"/>
              <a:t> nicht. Ihr könnt (oder müsst oder dürft) Euch selber überlegen, wie ihr </a:t>
            </a:r>
            <a:r>
              <a:rPr lang="de-DE" baseline="0" dirty="0" err="1" smtClean="0"/>
              <a:t>ggf</a:t>
            </a:r>
            <a:r>
              <a:rPr lang="de-DE" baseline="0" dirty="0" smtClean="0"/>
              <a:t> eine Model-Schicht implementiert, wie ihr mit dem Server </a:t>
            </a:r>
            <a:r>
              <a:rPr lang="de-DE" baseline="0" dirty="0" err="1" smtClean="0"/>
              <a:t>kommunziert</a:t>
            </a:r>
            <a:r>
              <a:rPr lang="de-DE" baseline="0" dirty="0" smtClean="0"/>
              <a:t>, wie ihr Services baut etc. </a:t>
            </a:r>
            <a:r>
              <a:rPr lang="de-DE" baseline="0" dirty="0" err="1" smtClean="0"/>
              <a:t>React</a:t>
            </a:r>
            <a:r>
              <a:rPr lang="de-DE" baseline="0" dirty="0" smtClean="0"/>
              <a:t> lässt euch an der Stelle sehr viele Freiheiten. Ob das für Euch und Euer Projekt gut oder schlecht ist müsst ihr selber entscheiden.</a:t>
            </a:r>
          </a:p>
          <a:p>
            <a:endParaRPr lang="de-DE" baseline="0" dirty="0" smtClean="0"/>
          </a:p>
          <a:p>
            <a:r>
              <a:rPr lang="de-DE" baseline="0" dirty="0" smtClean="0"/>
              <a:t>Ein Vorteil hat das allerdings: </a:t>
            </a:r>
            <a:r>
              <a:rPr lang="de-DE" baseline="0" dirty="0" err="1" smtClean="0"/>
              <a:t>React</a:t>
            </a:r>
            <a:r>
              <a:rPr lang="de-DE" baseline="0" dirty="0" smtClean="0"/>
              <a:t> ist minimal invasiv und lässt sich sehr leicht in bestehende Anwendungen integrieren. Es ist zum Beispiel überhaupt kein Problem auf der gleichen Website </a:t>
            </a:r>
            <a:r>
              <a:rPr lang="de-DE" baseline="0" dirty="0" err="1" smtClean="0"/>
              <a:t>React</a:t>
            </a:r>
            <a:r>
              <a:rPr lang="de-DE" baseline="0" dirty="0" smtClean="0"/>
              <a:t> und </a:t>
            </a:r>
            <a:r>
              <a:rPr lang="de-DE" baseline="0" dirty="0" err="1" smtClean="0"/>
              <a:t>jQuery</a:t>
            </a:r>
            <a:r>
              <a:rPr lang="de-DE" baseline="0" dirty="0" smtClean="0"/>
              <a:t> zu verwenden. Man kann dadurch auch </a:t>
            </a:r>
            <a:r>
              <a:rPr lang="de-DE" baseline="0" dirty="0" err="1" smtClean="0"/>
              <a:t>hervoragend</a:t>
            </a:r>
            <a:r>
              <a:rPr lang="de-DE" baseline="0" dirty="0" smtClean="0"/>
              <a:t> bestehende Anwendungen Schritt-für-Schritt auf </a:t>
            </a:r>
            <a:r>
              <a:rPr lang="de-DE" baseline="0" dirty="0" err="1" smtClean="0"/>
              <a:t>React</a:t>
            </a:r>
            <a:r>
              <a:rPr lang="de-DE" baseline="0" dirty="0" smtClean="0"/>
              <a:t> migrieren.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9</a:t>
            </a:fld>
            <a:endParaRPr lang="de-DE"/>
          </a:p>
        </p:txBody>
      </p:sp>
    </p:spTree>
    <p:extLst>
      <p:ext uri="{BB962C8B-B14F-4D97-AF65-F5344CB8AC3E}">
        <p14:creationId xmlns:p14="http://schemas.microsoft.com/office/powerpoint/2010/main" val="2015518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Und</a:t>
            </a:r>
            <a:r>
              <a:rPr lang="de-DE" baseline="0" dirty="0" smtClean="0"/>
              <a:t> noch ein Hinweis vorweg: </a:t>
            </a:r>
            <a:r>
              <a:rPr lang="de-DE" dirty="0" smtClean="0"/>
              <a:t>typischerweise</a:t>
            </a:r>
            <a:r>
              <a:rPr lang="de-DE" baseline="0" dirty="0" smtClean="0"/>
              <a:t> verwenden </a:t>
            </a:r>
            <a:r>
              <a:rPr lang="de-DE" baseline="0" dirty="0" err="1" smtClean="0"/>
              <a:t>React</a:t>
            </a:r>
            <a:r>
              <a:rPr lang="de-DE" baseline="0" dirty="0" smtClean="0"/>
              <a:t>-Anwendungen ES6 und -7 Features, wenn gleich diese optional sind. Es gibt aber auch z.B. </a:t>
            </a:r>
            <a:r>
              <a:rPr lang="de-DE" baseline="0" dirty="0" err="1" smtClean="0"/>
              <a:t>Defintionsdateien</a:t>
            </a:r>
            <a:r>
              <a:rPr lang="de-DE" baseline="0" dirty="0" smtClean="0"/>
              <a:t> für </a:t>
            </a:r>
            <a:r>
              <a:rPr lang="de-DE" baseline="0" dirty="0" err="1" smtClean="0"/>
              <a:t>TypeScript</a:t>
            </a:r>
            <a:r>
              <a:rPr lang="de-DE" baseline="0" dirty="0" smtClean="0"/>
              <a:t>. Das bedeutet insbesondere, dass ihr – wenn ihr denn </a:t>
            </a:r>
            <a:r>
              <a:rPr lang="de-DE" baseline="0" dirty="0" err="1" smtClean="0"/>
              <a:t>React</a:t>
            </a:r>
            <a:r>
              <a:rPr lang="de-DE" baseline="0" dirty="0" smtClean="0"/>
              <a:t> einsetzt – um den Einsatz eines Compilers nicht herumkommt.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150117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404448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4/18/16</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emf"/><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31.emf"/><Relationship Id="rId8" Type="http://schemas.openxmlformats.org/officeDocument/2006/relationships/image" Target="../media/image32.png"/><Relationship Id="rId9" Type="http://schemas.openxmlformats.org/officeDocument/2006/relationships/image" Target="../media/image33.emf"/><Relationship Id="rId10" Type="http://schemas.openxmlformats.org/officeDocument/2006/relationships/image" Target="../media/image34.png"/><Relationship Id="rId11" Type="http://schemas.openxmlformats.org/officeDocument/2006/relationships/image" Target="../media/image35.emf"/><Relationship Id="rId1" Type="http://schemas.openxmlformats.org/officeDocument/2006/relationships/slideLayout" Target="../slideLayouts/slideLayout1.xml"/><Relationship Id="rId2" Type="http://schemas.openxmlformats.org/officeDocument/2006/relationships/image" Target="../media/image26.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410700" cy="790223"/>
          </a:xfrm>
        </p:spPr>
        <p:txBody>
          <a:bodyPr/>
          <a:lstStyle/>
          <a:p>
            <a:pPr algn="r"/>
            <a:r>
              <a:rPr lang="de-DE" spc="100" dirty="0" smtClean="0">
                <a:solidFill>
                  <a:srgbClr val="D4EBE9"/>
                </a:solidFill>
              </a:rPr>
              <a:t>Nils Hartmann   |   JAX </a:t>
            </a:r>
            <a:r>
              <a:rPr lang="de-DE" spc="100" dirty="0" err="1" smtClean="0">
                <a:solidFill>
                  <a:srgbClr val="D4EBE9"/>
                </a:solidFill>
              </a:rPr>
              <a:t>MainZ</a:t>
            </a:r>
            <a:r>
              <a:rPr lang="de-DE" spc="100" dirty="0" smtClean="0">
                <a:solidFill>
                  <a:srgbClr val="D4EBE9"/>
                </a:solidFill>
              </a:rPr>
              <a:t>   |   April 2016    </a:t>
            </a:r>
            <a:endParaRPr lang="de-DE" spc="100" dirty="0">
              <a:solidFill>
                <a:srgbClr val="D4EBE9"/>
              </a:solidFill>
            </a:endParaRPr>
          </a:p>
        </p:txBody>
      </p:sp>
      <p:grpSp>
        <p:nvGrpSpPr>
          <p:cNvPr id="6" name="Gruppierung 5"/>
          <p:cNvGrpSpPr/>
          <p:nvPr/>
        </p:nvGrpSpPr>
        <p:grpSpPr>
          <a:xfrm>
            <a:off x="1221049" y="1178398"/>
            <a:ext cx="7463903" cy="3542380"/>
            <a:chOff x="1726796" y="1178398"/>
            <a:chExt cx="7463903" cy="3542380"/>
          </a:xfrm>
        </p:grpSpPr>
        <p:sp>
          <p:nvSpPr>
            <p:cNvPr id="3" name="Rechteck 2"/>
            <p:cNvSpPr/>
            <p:nvPr/>
          </p:nvSpPr>
          <p:spPr>
            <a:xfrm>
              <a:off x="1726796"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sp>
          <p:nvSpPr>
            <p:cNvPr id="2" name="Textfeld 1"/>
            <p:cNvSpPr txBox="1"/>
            <p:nvPr/>
          </p:nvSpPr>
          <p:spPr>
            <a:xfrm>
              <a:off x="1854200" y="1178398"/>
              <a:ext cx="4410182" cy="923330"/>
            </a:xfrm>
            <a:prstGeom prst="rect">
              <a:avLst/>
            </a:prstGeom>
            <a:noFill/>
          </p:spPr>
          <p:txBody>
            <a:bodyPr wrap="none" rtlCol="0">
              <a:spAutoFit/>
            </a:bodyPr>
            <a:lstStyle/>
            <a:p>
              <a:r>
                <a:rPr lang="de-DE" sz="5400" b="1" dirty="0" smtClean="0">
                  <a:solidFill>
                    <a:srgbClr val="EF7D1D"/>
                  </a:solidFill>
                  <a:latin typeface="Montserrat" charset="0"/>
                  <a:ea typeface="Montserrat" charset="0"/>
                  <a:cs typeface="Montserrat" charset="0"/>
                </a:rPr>
                <a:t>EINSTIEG IN</a:t>
              </a:r>
              <a:endParaRPr lang="de-DE" sz="5400" b="1" dirty="0">
                <a:solidFill>
                  <a:srgbClr val="EF7D1D"/>
                </a:solidFill>
                <a:latin typeface="Montserrat" charset="0"/>
                <a:ea typeface="Montserrat" charset="0"/>
                <a:cs typeface="Montserrat" charset="0"/>
              </a:endParaRPr>
            </a:p>
          </p:txBody>
        </p:sp>
      </p:grpSp>
      <p:pic>
        <p:nvPicPr>
          <p:cNvPr id="5" name="Bild 4"/>
          <p:cNvPicPr>
            <a:picLocks noChangeAspect="1"/>
          </p:cNvPicPr>
          <p:nvPr/>
        </p:nvPicPr>
        <p:blipFill>
          <a:blip r:embed="rId3"/>
          <a:stretch>
            <a:fillRect/>
          </a:stretch>
        </p:blipFill>
        <p:spPr>
          <a:xfrm rot="19697811">
            <a:off x="6510406" y="952458"/>
            <a:ext cx="1545737" cy="1375211"/>
          </a:xfrm>
          <a:prstGeom prst="rect">
            <a:avLst/>
          </a:prstGeom>
        </p:spPr>
      </p:pic>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625279" y="2920405"/>
            <a:ext cx="4655442" cy="2580578"/>
          </a:xfrm>
          <a:prstGeom prst="rect">
            <a:avLst/>
          </a:prstGeom>
        </p:spPr>
        <p:txBody>
          <a:bodyPr wrap="none">
            <a:spAutoFit/>
          </a:bodyPr>
          <a:lstStyle/>
          <a:p>
            <a:r>
              <a:rPr lang="de-DE" sz="16169" b="1" smtClean="0">
                <a:solidFill>
                  <a:srgbClr val="5AB88F"/>
                </a:solidFill>
                <a:latin typeface="Source Sans Pro" charset="0"/>
                <a:ea typeface="Source Sans Pro" charset="0"/>
                <a:cs typeface="Source Sans Pro" charset="0"/>
              </a:rPr>
              <a:t>ES</a:t>
            </a:r>
            <a:r>
              <a:rPr lang="de-DE" sz="16169" b="1" smtClean="0">
                <a:solidFill>
                  <a:srgbClr val="025249"/>
                </a:solidFill>
                <a:latin typeface="Source Sans Pro" charset="0"/>
                <a:ea typeface="Source Sans Pro" charset="0"/>
                <a:cs typeface="Source Sans Pro" charset="0"/>
              </a:rPr>
              <a:t>6+</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err="1" smtClean="0"/>
              <a:t>ECMAScript</a:t>
            </a:r>
            <a:r>
              <a:rPr lang="de-DE" dirty="0" smtClean="0"/>
              <a:t> 2015</a:t>
            </a:r>
            <a:endParaRPr lang="de-DE" dirty="0"/>
          </a:p>
        </p:txBody>
      </p:sp>
    </p:spTree>
    <p:extLst>
      <p:ext uri="{BB962C8B-B14F-4D97-AF65-F5344CB8AC3E}">
        <p14:creationId xmlns:p14="http://schemas.microsoft.com/office/powerpoint/2010/main" val="8730356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3108543"/>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t>
            </a:r>
            <a:r>
              <a:rPr lang="de-DE" sz="2800" dirty="0" smtClean="0">
                <a:solidFill>
                  <a:srgbClr val="025249"/>
                </a:solidFill>
                <a:latin typeface="Source Sans Pro" charset="0"/>
                <a:ea typeface="Source Sans Pro" charset="0"/>
                <a:cs typeface="Source Sans Pro" charset="0"/>
              </a:rPr>
              <a:t>eigenen, </a:t>
            </a:r>
            <a:r>
              <a:rPr lang="de-DE" sz="2800" dirty="0" smtClean="0">
                <a:solidFill>
                  <a:srgbClr val="EF7D1D"/>
                </a:solidFill>
                <a:latin typeface="Source Sans Pro" charset="0"/>
                <a:ea typeface="Source Sans Pro" charset="0"/>
                <a:cs typeface="Source Sans Pro" charset="0"/>
              </a:rPr>
              <a:t>internen Zustand </a:t>
            </a:r>
            <a:r>
              <a:rPr lang="de-DE" sz="2800" dirty="0" smtClean="0">
                <a:solidFill>
                  <a:srgbClr val="025249"/>
                </a:solidFill>
                <a:latin typeface="Source Sans Pro" charset="0"/>
                <a:ea typeface="Source Sans Pro" charset="0"/>
                <a:cs typeface="Source Sans Pro" charset="0"/>
              </a:rPr>
              <a:t>enthalten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a:solidFill>
                  <a:srgbClr val="EF7D1D"/>
                </a:solidFill>
                <a:latin typeface="Source Code Pro Medium" charset="0"/>
                <a:ea typeface="Source Code Pro Medium" charset="0"/>
                <a:cs typeface="Source Code Pro Medium" charset="0"/>
              </a:rPr>
              <a:t>&lt;h1&gt;</a:t>
            </a:r>
            <a:r>
              <a:rPr lang="de-DE" sz="1625" dirty="0" err="1">
                <a:solidFill>
                  <a:srgbClr val="EF7D1D"/>
                </a:solidFill>
                <a:latin typeface="Source Code Pro Medium" charset="0"/>
                <a:ea typeface="Source Code Pro Medium" charset="0"/>
                <a:cs typeface="Source Code Pro Medium" charset="0"/>
              </a:rPr>
              <a:t>Hello</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name</a:t>
            </a:r>
            <a:r>
              <a:rPr lang="de-DE" sz="1625" dirty="0">
                <a:solidFill>
                  <a:srgbClr val="41719C"/>
                </a:solidFill>
                <a:latin typeface="Source Code Pro Medium" charset="0"/>
                <a:ea typeface="Source Code Pro Medium" charset="0"/>
                <a:cs typeface="Source Code Pro Medium" charset="0"/>
              </a:rPr>
              <a:t>}</a:t>
            </a:r>
            <a:r>
              <a:rPr lang="de-DE" sz="1625" dirty="0">
                <a:solidFill>
                  <a:srgbClr val="EF7D1D"/>
                </a:solidFill>
                <a:latin typeface="Source Code Pro Medium" charset="0"/>
                <a:ea typeface="Source Code Pro Medium" charset="0"/>
                <a:cs typeface="Source Code Pro Medium" charset="0"/>
              </a:rPr>
              <a:t>&lt;/h1&gt;</a:t>
            </a:r>
            <a:r>
              <a:rPr lang="de-DE" sz="1625"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React.createElement</a:t>
            </a:r>
            <a:r>
              <a:rPr lang="de-DE" sz="1625" dirty="0">
                <a:solidFill>
                  <a:srgbClr val="025249"/>
                </a:solidFill>
                <a:latin typeface="Source Code Pro Medium" charset="0"/>
                <a:ea typeface="Source Code Pro Medium" charset="0"/>
                <a:cs typeface="Source Code Pro Medium" charset="0"/>
              </a:rPr>
              <a:t>('h1', null, '</a:t>
            </a:r>
            <a:r>
              <a:rPr lang="de-DE" sz="1625" dirty="0" err="1">
                <a:solidFill>
                  <a:srgbClr val="025249"/>
                </a:solidFill>
                <a:latin typeface="Source Code Pro Medium" charset="0"/>
                <a:ea typeface="Source Code Pro Medium" charset="0"/>
                <a:cs typeface="Source Code Pro Medium" charset="0"/>
              </a:rPr>
              <a:t>Hello</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11679"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JSX</a:t>
            </a:r>
            <a:endParaRPr lang="de-DE" sz="1625" dirty="0"/>
          </a:p>
        </p:txBody>
      </p:sp>
      <p:sp>
        <p:nvSpPr>
          <p:cNvPr id="11" name="Rechteck 10"/>
          <p:cNvSpPr/>
          <p:nvPr/>
        </p:nvSpPr>
        <p:spPr>
          <a:xfrm>
            <a:off x="192310" y="5129876"/>
            <a:ext cx="2254143"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Übersetztes JavaScript</a:t>
            </a:r>
            <a:endParaRPr lang="de-DE" sz="1625"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Ausgangssituation</a:t>
            </a:r>
            <a:endParaRPr lang="de-DE" dirty="0"/>
          </a:p>
        </p:txBody>
      </p:sp>
      <p:sp>
        <p:nvSpPr>
          <p:cNvPr id="4" name="Rechteck 3"/>
          <p:cNvSpPr/>
          <p:nvPr/>
        </p:nvSpPr>
        <p:spPr>
          <a:xfrm>
            <a:off x="2184090" y="3527630"/>
            <a:ext cx="5537821" cy="1500411"/>
          </a:xfrm>
          <a:prstGeom prst="rect">
            <a:avLst/>
          </a:prstGeom>
        </p:spPr>
        <p:txBody>
          <a:bodyPr wrap="square" lIns="0" tIns="0" rIns="0" bIns="0">
            <a:spAutoFit/>
          </a:bodyPr>
          <a:lstStyle/>
          <a:p>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&lt;/div&gt;</a:t>
            </a:r>
            <a:endParaRPr lang="de-DE" sz="1950" dirty="0">
              <a:solidFill>
                <a:srgbClr val="C14026"/>
              </a:solidFill>
              <a:latin typeface="Source Code Pro Medium" charset="0"/>
              <a:ea typeface="Source Code Pro Medium" charset="0"/>
              <a:cs typeface="Source Code Pro Medium" charset="0"/>
            </a:endParaRPr>
          </a:p>
          <a:p>
            <a:endParaRPr lang="de-DE" sz="1950" dirty="0">
              <a:solidFill>
                <a:srgbClr val="C14026"/>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9" name="Rechteck 8"/>
          <p:cNvSpPr/>
          <p:nvPr/>
        </p:nvSpPr>
        <p:spPr>
          <a:xfrm>
            <a:off x="0" y="3527630"/>
            <a:ext cx="1778311" cy="342401"/>
          </a:xfrm>
          <a:prstGeom prst="rect">
            <a:avLst/>
          </a:prstGeom>
        </p:spPr>
        <p:txBody>
          <a:bodyPr wrap="square">
            <a:spAutoFit/>
          </a:bodyPr>
          <a:lstStyle/>
          <a:p>
            <a:pPr algn="ctr"/>
            <a:r>
              <a:rPr lang="de-DE" sz="1625" b="1" dirty="0">
                <a:solidFill>
                  <a:srgbClr val="EF7D1D"/>
                </a:solidFill>
                <a:latin typeface="Source Sans Pro Semibold" charset="0"/>
                <a:ea typeface="Source Sans Pro Semibold" charset="0"/>
                <a:cs typeface="Source Sans Pro Semibold" charset="0"/>
              </a:rPr>
              <a:t>HTML</a:t>
            </a:r>
          </a:p>
        </p:txBody>
      </p:sp>
    </p:spTree>
    <p:extLst>
      <p:ext uri="{BB962C8B-B14F-4D97-AF65-F5344CB8AC3E}">
        <p14:creationId xmlns:p14="http://schemas.microsoft.com/office/powerpoint/2010/main" val="3454738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JSX</a:t>
            </a:r>
            <a:endParaRPr lang="de-DE" dirty="0"/>
          </a:p>
        </p:txBody>
      </p:sp>
      <p:sp>
        <p:nvSpPr>
          <p:cNvPr id="4" name="Rechteck 3"/>
          <p:cNvSpPr/>
          <p:nvPr/>
        </p:nvSpPr>
        <p:spPr>
          <a:xfrm>
            <a:off x="2184090" y="3527630"/>
            <a:ext cx="5537821" cy="1500411"/>
          </a:xfrm>
          <a:prstGeom prst="rect">
            <a:avLst/>
          </a:prstGeom>
        </p:spPr>
        <p:txBody>
          <a:bodyPr wrap="square" lIns="0" tIns="0" rIns="0" bIns="0">
            <a:spAutoFit/>
          </a:bodyPr>
          <a:lstStyle/>
          <a:p>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&lt;/div&gt;</a:t>
            </a:r>
            <a:endParaRPr lang="de-DE" sz="1950" dirty="0">
              <a:solidFill>
                <a:srgbClr val="C14026"/>
              </a:solidFill>
              <a:latin typeface="Source Code Pro Medium" charset="0"/>
              <a:ea typeface="Source Code Pro Medium" charset="0"/>
              <a:cs typeface="Source Code Pro Medium" charset="0"/>
            </a:endParaRPr>
          </a:p>
          <a:p>
            <a:endParaRPr lang="de-DE" sz="1950" dirty="0">
              <a:solidFill>
                <a:srgbClr val="C14026"/>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9" name="Rechteck 8"/>
          <p:cNvSpPr/>
          <p:nvPr/>
        </p:nvSpPr>
        <p:spPr>
          <a:xfrm>
            <a:off x="0" y="3527630"/>
            <a:ext cx="1778311" cy="369332"/>
          </a:xfrm>
          <a:prstGeom prst="rect">
            <a:avLst/>
          </a:prstGeom>
        </p:spPr>
        <p:txBody>
          <a:bodyPr wrap="square">
            <a:spAutoFit/>
          </a:bodyPr>
          <a:lstStyle/>
          <a:p>
            <a:pPr algn="ctr"/>
            <a:r>
              <a:rPr lang="de-DE" b="1" dirty="0">
                <a:solidFill>
                  <a:srgbClr val="025249"/>
                </a:solidFill>
                <a:latin typeface="Source Sans Pro Semibold" charset="0"/>
                <a:ea typeface="Source Sans Pro Semibold" charset="0"/>
                <a:cs typeface="Source Sans Pro Semibold" charset="0"/>
              </a:rPr>
              <a:t>JSX</a:t>
            </a:r>
          </a:p>
        </p:txBody>
      </p:sp>
    </p:spTree>
    <p:extLst>
      <p:ext uri="{BB962C8B-B14F-4D97-AF65-F5344CB8AC3E}">
        <p14:creationId xmlns:p14="http://schemas.microsoft.com/office/powerpoint/2010/main" val="12837111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a:t>
            </a:r>
            <a:endParaRPr lang="de-DE" dirty="0"/>
          </a:p>
        </p:txBody>
      </p:sp>
      <p:sp>
        <p:nvSpPr>
          <p:cNvPr id="4" name="Rechteck 3"/>
          <p:cNvSpPr/>
          <p:nvPr/>
        </p:nvSpPr>
        <p:spPr>
          <a:xfrm>
            <a:off x="2987406" y="3527630"/>
            <a:ext cx="6147787" cy="1500411"/>
          </a:xfrm>
          <a:prstGeom prst="rect">
            <a:avLst/>
          </a:prstGeom>
        </p:spPr>
        <p:txBody>
          <a:bodyPr wrap="square" lIns="0" tIns="0" rIns="0" bIns="0">
            <a:spAutoFit/>
          </a:bodyPr>
          <a:lstStyle/>
          <a:p>
            <a:r>
              <a:rPr lang="de-DE" sz="1950" dirty="0" err="1">
                <a:solidFill>
                  <a:srgbClr val="025249"/>
                </a:solidFill>
                <a:latin typeface="Source Code Pro" charset="0"/>
                <a:ea typeface="Source Code Pro" charset="0"/>
                <a:cs typeface="Source Code Pro" charset="0"/>
              </a:rPr>
              <a:t>React.createElement</a:t>
            </a:r>
            <a:r>
              <a:rPr lang="de-DE" sz="1950" dirty="0">
                <a:solidFill>
                  <a:srgbClr val="025249"/>
                </a:solidFill>
                <a:latin typeface="Source Code Pro" charset="0"/>
                <a:ea typeface="Source Code Pro" charset="0"/>
                <a:cs typeface="Source Code Pro" charset="0"/>
              </a:rPr>
              <a:t>(</a:t>
            </a:r>
          </a:p>
          <a:p>
            <a:r>
              <a:rPr lang="de-DE" sz="1950" dirty="0">
                <a:solidFill>
                  <a:srgbClr val="025249"/>
                </a:solidFill>
                <a:latin typeface="Source Code Pro" charset="0"/>
                <a:ea typeface="Source Code Pro" charset="0"/>
                <a:cs typeface="Source Code Pro" charset="0"/>
              </a:rPr>
              <a:t>  "div",</a:t>
            </a:r>
          </a:p>
          <a:p>
            <a:r>
              <a:rPr lang="de-DE" sz="1950" dirty="0">
                <a:solidFill>
                  <a:srgbClr val="025249"/>
                </a:solidFill>
                <a:latin typeface="Source Code Pro" charset="0"/>
                <a:ea typeface="Source Code Pro" charset="0"/>
                <a:cs typeface="Source Code Pro" charset="0"/>
              </a:rPr>
              <a:t>  { </a:t>
            </a:r>
            <a:r>
              <a:rPr lang="de-DE" sz="1950" dirty="0" err="1">
                <a:solidFill>
                  <a:srgbClr val="025249"/>
                </a:solidFill>
                <a:latin typeface="Source Code Pro" charset="0"/>
                <a:ea typeface="Source Code Pro" charset="0"/>
                <a:cs typeface="Source Code Pro" charset="0"/>
              </a:rPr>
              <a:t>className</a:t>
            </a:r>
            <a:r>
              <a:rPr lang="de-DE" sz="1950" dirty="0">
                <a:solidFill>
                  <a:srgbClr val="025249"/>
                </a:solidFill>
                <a:latin typeface="Source Code Pro" charset="0"/>
                <a:ea typeface="Source Code Pro" charset="0"/>
                <a:cs typeface="Source Code Pro" charset="0"/>
              </a:rPr>
              <a:t>: "</a:t>
            </a:r>
            <a:r>
              <a:rPr lang="de-DE" sz="1950" dirty="0" err="1">
                <a:solidFill>
                  <a:srgbClr val="025249"/>
                </a:solidFill>
                <a:latin typeface="Source Code Pro" charset="0"/>
                <a:ea typeface="Source Code Pro" charset="0"/>
                <a:cs typeface="Source Code Pro" charset="0"/>
              </a:rPr>
              <a:t>CheckLabel-unchecked</a:t>
            </a:r>
            <a:r>
              <a:rPr lang="de-DE" sz="1950" dirty="0">
                <a:solidFill>
                  <a:srgbClr val="025249"/>
                </a:solidFill>
                <a:latin typeface="Source Code Pro" charset="0"/>
                <a:ea typeface="Source Code Pro" charset="0"/>
                <a:cs typeface="Source Code Pro" charset="0"/>
              </a:rPr>
              <a:t>" },</a:t>
            </a:r>
          </a:p>
          <a:p>
            <a:r>
              <a:rPr lang="de-DE" sz="1950" dirty="0">
                <a:solidFill>
                  <a:srgbClr val="025249"/>
                </a:solidFill>
                <a:latin typeface="Source Code Pro" charset="0"/>
                <a:ea typeface="Source Code Pro" charset="0"/>
                <a:cs typeface="Source Code Pro" charset="0"/>
              </a:rPr>
              <a:t>  "At least 8 </a:t>
            </a:r>
            <a:r>
              <a:rPr lang="de-DE" sz="1950" dirty="0" err="1">
                <a:solidFill>
                  <a:srgbClr val="025249"/>
                </a:solidFill>
                <a:latin typeface="Source Code Pro" charset="0"/>
                <a:ea typeface="Source Code Pro" charset="0"/>
                <a:cs typeface="Source Code Pro" charset="0"/>
              </a:rPr>
              <a:t>characters</a:t>
            </a:r>
            <a:r>
              <a:rPr lang="de-DE" sz="1950" dirty="0">
                <a:solidFill>
                  <a:srgbClr val="025249"/>
                </a:solidFill>
                <a:latin typeface="Source Code Pro" charset="0"/>
                <a:ea typeface="Source Code Pro" charset="0"/>
                <a:cs typeface="Source Code Pro" charset="0"/>
              </a:rPr>
              <a:t> </a:t>
            </a:r>
            <a:r>
              <a:rPr lang="de-DE" sz="1950" dirty="0" err="1">
                <a:solidFill>
                  <a:srgbClr val="025249"/>
                </a:solidFill>
                <a:latin typeface="Source Code Pro" charset="0"/>
                <a:ea typeface="Source Code Pro" charset="0"/>
                <a:cs typeface="Source Code Pro" charset="0"/>
              </a:rPr>
              <a:t>long</a:t>
            </a:r>
            <a:r>
              <a:rPr lang="de-DE" sz="1950" dirty="0">
                <a:solidFill>
                  <a:srgbClr val="025249"/>
                </a:solidFill>
                <a:latin typeface="Source Code Pro" charset="0"/>
                <a:ea typeface="Source Code Pro" charset="0"/>
                <a:cs typeface="Source Code Pro" charset="0"/>
              </a:rPr>
              <a:t>."</a:t>
            </a:r>
          </a:p>
          <a:p>
            <a:r>
              <a:rPr lang="de-DE" sz="1950" dirty="0">
                <a:solidFill>
                  <a:srgbClr val="025249"/>
                </a:solidFill>
                <a:latin typeface="Source Code Pro" charset="0"/>
                <a:ea typeface="Source Code Pro" charset="0"/>
                <a:cs typeface="Source Code Pro"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29"/>
            <a:ext cx="3287745" cy="646331"/>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Übersetzter </a:t>
            </a:r>
            <a:r>
              <a:rPr lang="de-DE" b="1" dirty="0" smtClean="0">
                <a:solidFill>
                  <a:srgbClr val="025249"/>
                </a:solidFill>
                <a:latin typeface="Source Sans Pro Semibold" charset="0"/>
                <a:ea typeface="Source Sans Pro Semibold" charset="0"/>
                <a:cs typeface="Source Sans Pro Semibold" charset="0"/>
              </a:rPr>
              <a:t>JS Code</a:t>
            </a:r>
            <a:endParaRPr lang="de-DE" b="1" dirty="0">
              <a:solidFill>
                <a:srgbClr val="025249"/>
              </a:solidFill>
              <a:latin typeface="Source Sans Pro Semibold" charset="0"/>
              <a:ea typeface="Source Sans Pro Semibold" charset="0"/>
              <a:cs typeface="Source Sans Pro Semibold" charset="0"/>
            </a:endParaRPr>
          </a:p>
          <a:p>
            <a:r>
              <a:rPr lang="de-DE" b="1" dirty="0">
                <a:solidFill>
                  <a:srgbClr val="025249"/>
                </a:solidFill>
                <a:latin typeface="Source Sans Pro Semibold" charset="0"/>
                <a:ea typeface="Source Sans Pro Semibold" charset="0"/>
                <a:cs typeface="Source Sans Pro Semibold" charset="0"/>
              </a:rPr>
              <a:t>(z.B. mittels Babel)</a:t>
            </a:r>
          </a:p>
        </p:txBody>
      </p:sp>
    </p:spTree>
    <p:extLst>
      <p:ext uri="{BB962C8B-B14F-4D97-AF65-F5344CB8AC3E}">
        <p14:creationId xmlns:p14="http://schemas.microsoft.com/office/powerpoint/2010/main" val="19388213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100" dirty="0" smtClean="0"/>
              <a:t>http://</a:t>
            </a:r>
            <a:r>
              <a:rPr lang="de-DE" spc="100" dirty="0" err="1" smtClean="0"/>
              <a:t>nilshartmann.net</a:t>
            </a:r>
            <a:r>
              <a:rPr lang="de-DE" spc="100" dirty="0" smtClean="0"/>
              <a:t>/react-talk-jax2016.pdf</a:t>
            </a:r>
            <a:endParaRPr lang="de-DE" spc="100" dirty="0"/>
          </a:p>
        </p:txBody>
      </p:sp>
      <p:sp>
        <p:nvSpPr>
          <p:cNvPr id="3" name="Textfeld 2"/>
          <p:cNvSpPr txBox="1"/>
          <p:nvPr/>
        </p:nvSpPr>
        <p:spPr>
          <a:xfrm>
            <a:off x="2859198" y="1992090"/>
            <a:ext cx="4217821" cy="492443"/>
          </a:xfrm>
          <a:prstGeom prst="rect">
            <a:avLst/>
          </a:prstGeom>
          <a:noFill/>
        </p:spPr>
        <p:txBody>
          <a:bodyPr wrap="none" rtlCol="0">
            <a:spAutoFit/>
          </a:bodyPr>
          <a:lstStyle/>
          <a:p>
            <a:r>
              <a:rPr lang="de-DE" sz="2600" b="1" dirty="0">
                <a:solidFill>
                  <a:srgbClr val="36544F"/>
                </a:solidFill>
                <a:latin typeface="Source Sans Pro" charset="0"/>
                <a:ea typeface="Source Sans Pro" charset="0"/>
                <a:cs typeface="Source Sans Pro" charset="0"/>
              </a:rPr>
              <a:t>NILS@</a:t>
            </a:r>
            <a:r>
              <a:rPr lang="de-DE" sz="2600" b="1" dirty="0">
                <a:solidFill>
                  <a:srgbClr val="EF7D1D"/>
                </a:solidFill>
                <a:latin typeface="Source Sans Pro" charset="0"/>
                <a:ea typeface="Source Sans Pro" charset="0"/>
                <a:cs typeface="Source Sans Pro" charset="0"/>
              </a:rPr>
              <a:t>NILSHARTMANN</a:t>
            </a:r>
            <a:r>
              <a:rPr lang="de-DE" sz="2600" b="1" dirty="0">
                <a:solidFill>
                  <a:srgbClr val="36544F"/>
                </a:solidFill>
                <a:latin typeface="Source Sans Pro" charset="0"/>
                <a:ea typeface="Source Sans Pro" charset="0"/>
                <a:cs typeface="Source Sans Pro" charset="0"/>
              </a:rPr>
              <a:t>.NET</a:t>
            </a: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944684" y="4377639"/>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Rendern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Rendern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 { . . . }</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a:solidFill>
                  <a:srgbClr val="EF7D1D"/>
                </a:solidFill>
                <a:latin typeface="Source Code Pro Medium" charset="0"/>
                <a:ea typeface="Source Code Pro Medium" charset="0"/>
                <a:cs typeface="Source Code Pro Medium" charset="0"/>
              </a:rPr>
              <a:t>CheckLabel.propTypes</a:t>
            </a:r>
            <a:r>
              <a:rPr lang="de-DE" sz="1625" dirty="0">
                <a:solidFill>
                  <a:srgbClr val="EF7D1D"/>
                </a:solidFill>
                <a:latin typeface="Source Code Pro Medium" charset="0"/>
                <a:ea typeface="Source Code Pro Medium" charset="0"/>
                <a:cs typeface="Source Code Pro Medium" charset="0"/>
              </a:rPr>
              <a:t> =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3"/>
          <a:stretch>
            <a:fillRect/>
          </a:stretch>
        </p:blipFill>
        <p:spPr>
          <a:xfrm>
            <a:off x="2897506" y="5468264"/>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Laufzeit</a:t>
            </a:r>
          </a:p>
        </p:txBody>
      </p:sp>
    </p:spTree>
    <p:extLst>
      <p:ext uri="{BB962C8B-B14F-4D97-AF65-F5344CB8AC3E}">
        <p14:creationId xmlns:p14="http://schemas.microsoft.com/office/powerpoint/2010/main" val="10744120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3000821"/>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charset="0"/>
                <a:ea typeface="Source Code Pro" charset="0"/>
                <a:cs typeface="Source Code Pro"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/&gt;</a:t>
            </a: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charset="0"/>
                <a:ea typeface="Source Code Pro" charset="0"/>
                <a:cs typeface="Source Code Pro"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CheckLabel</a:t>
            </a:r>
            <a:r>
              <a:rPr lang="de-DE" sz="1625" dirty="0">
                <a:solidFill>
                  <a:srgbClr val="025249"/>
                </a:solidFill>
                <a:latin typeface="Source Code Pro" charset="0"/>
                <a:ea typeface="Source Code Pro" charset="0"/>
                <a:cs typeface="Source Code Pro" charset="0"/>
              </a:rPr>
              <a:t>(</a:t>
            </a:r>
            <a:r>
              <a:rPr lang="de-DE" sz="1625" dirty="0" err="1">
                <a:solidFill>
                  <a:srgbClr val="025249"/>
                </a:solidFill>
                <a:latin typeface="Source Code Pro" charset="0"/>
                <a:ea typeface="Source Code Pro" charset="0"/>
                <a:cs typeface="Source Code Pro" charset="0"/>
              </a:rPr>
              <a:t>props</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 . . .</a:t>
            </a:r>
          </a:p>
          <a:p>
            <a:r>
              <a:rPr lang="de-DE" sz="1625" dirty="0">
                <a:solidFill>
                  <a:srgbClr val="025249"/>
                </a:solidFill>
                <a:latin typeface="Source Code Pro" charset="0"/>
                <a:ea typeface="Source Code Pro" charset="0"/>
                <a:cs typeface="Source Code Pro" charset="0"/>
              </a:rPr>
              <a:t>}</a:t>
            </a: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925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7813256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251164"/>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a:p>
            <a:r>
              <a:rPr lang="en-US" sz="1625" dirty="0" err="1">
                <a:solidFill>
                  <a:srgbClr val="025249"/>
                </a:solidFill>
                <a:latin typeface="Source Code Pro Medium" charset="0"/>
                <a:ea typeface="Source Code Pro Medium" charset="0"/>
                <a:cs typeface="Source Code Pro Medium" charset="0"/>
              </a:rPr>
              <a:t>CheckLabelList.propTypes</a:t>
            </a:r>
            <a:r>
              <a:rPr lang="en-US" sz="1625" dirty="0">
                <a:solidFill>
                  <a:srgbClr val="025249"/>
                </a:solidFill>
                <a:latin typeface="Source Code Pro Medium" charset="0"/>
                <a:ea typeface="Source Code Pro Medium" charset="0"/>
                <a:cs typeface="Source Code Pro Medium" charset="0"/>
              </a:rPr>
              <a:t> = { . . . };</a:t>
            </a: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Konstruktor</a:t>
            </a:r>
          </a:p>
        </p:txBody>
      </p:sp>
      <p:sp>
        <p:nvSpPr>
          <p:cNvPr id="10" name="Rechteck 9"/>
          <p:cNvSpPr/>
          <p:nvPr/>
        </p:nvSpPr>
        <p:spPr>
          <a:xfrm>
            <a:off x="73437" y="3037448"/>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Methoden</a:t>
            </a: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
        <p:nvSpPr>
          <p:cNvPr id="13" name="Rechteck 12"/>
          <p:cNvSpPr/>
          <p:nvPr/>
        </p:nvSpPr>
        <p:spPr>
          <a:xfrm>
            <a:off x="0" y="5495065"/>
            <a:ext cx="2819115"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Property-Beschreibungen</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Key-Value-Paaren</a:t>
            </a:r>
            <a:endParaRPr lang="de-DE" sz="2275" dirty="0">
              <a:solidFill>
                <a:srgbClr val="025249"/>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Werte üblicherweise </a:t>
            </a:r>
            <a:r>
              <a:rPr lang="de-DE" sz="2275" dirty="0" err="1" smtClean="0">
                <a:solidFill>
                  <a:srgbClr val="025249"/>
                </a:solidFill>
                <a:latin typeface="Source Sans Pro" charset="0"/>
                <a:ea typeface="Source Sans Pro" charset="0"/>
                <a:cs typeface="Source Sans Pro" charset="0"/>
              </a:rPr>
              <a:t>immutable</a:t>
            </a:r>
            <a:endParaRPr lang="de-DE" sz="2275" dirty="0">
              <a:solidFill>
                <a:srgbClr val="025249"/>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025249"/>
                </a:solidFill>
                <a:latin typeface="Source Sans Pro" charset="0"/>
                <a:ea typeface="Source Sans Pro" charset="0"/>
                <a:cs typeface="Source Sans Pro" charset="0"/>
              </a:rPr>
              <a:t>this.state</a:t>
            </a:r>
            <a:r>
              <a:rPr lang="de-DE" sz="2275" dirty="0">
                <a:solidFill>
                  <a:srgbClr val="025249"/>
                </a:solidFill>
                <a:latin typeface="Source Sans Pro" charset="0"/>
                <a:ea typeface="Source Sans Pro" charset="0"/>
                <a:cs typeface="Source Sans Pro" charset="0"/>
              </a:rPr>
              <a:t> / </a:t>
            </a:r>
            <a:r>
              <a:rPr lang="de-DE" sz="2275" dirty="0" err="1">
                <a:solidFill>
                  <a:srgbClr val="025249"/>
                </a:solidFill>
                <a:latin typeface="Source Sans Pro" charset="0"/>
                <a:ea typeface="Source Sans Pro" charset="0"/>
                <a:cs typeface="Source Sans Pro" charset="0"/>
              </a:rPr>
              <a:t>this.setState</a:t>
            </a:r>
            <a:r>
              <a:rPr lang="de-DE" sz="2275" dirty="0">
                <a:solidFill>
                  <a:srgbClr val="025249"/>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Klassen verfügbar</a:t>
            </a:r>
          </a:p>
          <a:p>
            <a:pPr marL="232172" indent="-232172">
              <a:buFont typeface="Arial" charset="0"/>
              <a:buChar char="•"/>
            </a:pPr>
            <a:r>
              <a:rPr lang="de-DE" sz="2275" b="1" dirty="0" err="1">
                <a:solidFill>
                  <a:srgbClr val="025249"/>
                </a:solidFill>
                <a:latin typeface="Source Sans Pro Semibold" charset="0"/>
                <a:ea typeface="Source Sans Pro Semibold" charset="0"/>
                <a:cs typeface="Source Sans Pro Semibold" charset="0"/>
              </a:rPr>
              <a:t>this.setState</a:t>
            </a:r>
            <a:r>
              <a:rPr lang="de-DE" sz="2275" b="1" dirty="0">
                <a:solidFill>
                  <a:srgbClr val="025249"/>
                </a:solidFill>
                <a:latin typeface="Source Sans Pro Semibold" charset="0"/>
                <a:ea typeface="Source Sans Pro Semibold" charset="0"/>
                <a:cs typeface="Source Sans Pro Semibold" charset="0"/>
              </a:rPr>
              <a:t>() triggert erneutes </a:t>
            </a:r>
            <a:r>
              <a:rPr lang="de-DE" sz="2275" b="1" dirty="0" smtClean="0">
                <a:solidFill>
                  <a:srgbClr val="025249"/>
                </a:solidFill>
                <a:latin typeface="Source Sans Pro Semibold" charset="0"/>
                <a:ea typeface="Source Sans Pro Semibold" charset="0"/>
                <a:cs typeface="Source Sans Pro Semibold" charset="0"/>
              </a:rPr>
              <a:t>Rendern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endParaRPr lang="de-DE" sz="2275" dirty="0" smtClean="0">
              <a:solidFill>
                <a:srgbClr val="025249"/>
              </a:solidFill>
              <a:latin typeface="Source Sans Pro" charset="0"/>
              <a:ea typeface="Source Sans Pro" charset="0"/>
              <a:cs typeface="Source Sans Pro" charset="0"/>
            </a:endParaRP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a:t>
            </a:r>
            <a:r>
              <a:rPr lang="de-DE" sz="2275" b="1" dirty="0">
                <a:solidFill>
                  <a:srgbClr val="EF7D1D"/>
                </a:solidFill>
                <a:latin typeface="Source Sans Pro Semibold" charset="0"/>
                <a:ea typeface="Source Sans Pro Semibold" charset="0"/>
                <a:cs typeface="Source Sans Pro Semibold" charset="0"/>
              </a:rPr>
              <a:t>Properties</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endParaRPr lang="de-DE" sz="2275" dirty="0">
              <a:solidFill>
                <a:srgbClr val="025249"/>
              </a:solidFill>
              <a:latin typeface="Source Sans Pro" charset="0"/>
              <a:ea typeface="Source Sans Pro" charset="0"/>
              <a:cs typeface="Source Sans Pro" charset="0"/>
            </a:endParaRPr>
          </a:p>
          <a:p>
            <a:pPr marL="232172" indent="-232172">
              <a:buFont typeface="Arial" charset="0"/>
              <a:buChar char="•"/>
            </a:pPr>
            <a:r>
              <a:rPr lang="de-DE" sz="2275" dirty="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a:t>
            </a:r>
            <a:r>
              <a:rPr lang="de-DE" sz="2275" dirty="0" smtClean="0">
                <a:solidFill>
                  <a:srgbClr val="025249"/>
                </a:solidFill>
                <a:latin typeface="Source Sans Pro" charset="0"/>
                <a:ea typeface="Source Sans Pro" charset="0"/>
                <a:cs typeface="Source Sans Pro" charset="0"/>
              </a:rPr>
              <a:t>K</a:t>
            </a:r>
            <a:r>
              <a:rPr lang="de-DE" sz="2275" dirty="0" smtClean="0">
                <a:solidFill>
                  <a:srgbClr val="025249"/>
                </a:solidFill>
                <a:latin typeface="Source Sans Pro" charset="0"/>
                <a:ea typeface="Source Sans Pro" charset="0"/>
                <a:cs typeface="Source Sans Pro" charset="0"/>
              </a:rPr>
              <a:t>ey-</a:t>
            </a:r>
            <a:r>
              <a:rPr lang="de-DE" sz="2275" dirty="0">
                <a:solidFill>
                  <a:srgbClr val="025249"/>
                </a:solidFill>
                <a:latin typeface="Source Sans Pro" charset="0"/>
                <a:ea typeface="Source Sans Pro" charset="0"/>
                <a:cs typeface="Source Sans Pro" charset="0"/>
              </a:rPr>
              <a:t>V</a:t>
            </a:r>
            <a:r>
              <a:rPr lang="de-DE" sz="2275" dirty="0" smtClean="0">
                <a:solidFill>
                  <a:srgbClr val="025249"/>
                </a:solidFill>
                <a:latin typeface="Source Sans Pro" charset="0"/>
                <a:ea typeface="Source Sans Pro" charset="0"/>
                <a:cs typeface="Source Sans Pro" charset="0"/>
              </a:rPr>
              <a:t>alue-Paare)</a:t>
            </a:r>
            <a:endParaRPr lang="de-DE" sz="2275" dirty="0">
              <a:solidFill>
                <a:srgbClr val="025249"/>
              </a:solidFill>
              <a:latin typeface="Source Sans Pro" charset="0"/>
              <a:ea typeface="Source Sans Pro" charset="0"/>
              <a:cs typeface="Source Sans Pro" charset="0"/>
            </a:endParaRP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100" dirty="0" smtClean="0"/>
              <a:t>http://</a:t>
            </a:r>
            <a:r>
              <a:rPr lang="de-DE" spc="100" dirty="0" err="1" smtClean="0"/>
              <a:t>reactbuch.de</a:t>
            </a:r>
            <a:endParaRPr lang="de-DE" spc="100"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this.setState</a:t>
            </a:r>
            <a:r>
              <a:rPr lang="en-US" sz="1463" dirty="0">
                <a:solidFill>
                  <a:srgbClr val="EF7D1D"/>
                </a:solidFill>
                <a:latin typeface="Source Code Pro" charset="0"/>
                <a:ea typeface="Source Code Pro" charset="0"/>
                <a:cs typeface="Source Code Pro" charset="0"/>
              </a:rPr>
              <a:t>({password: </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
        <p:nvSpPr>
          <p:cNvPr id="4" name="Textfeld 3"/>
          <p:cNvSpPr txBox="1"/>
          <p:nvPr/>
        </p:nvSpPr>
        <p:spPr>
          <a:xfrm>
            <a:off x="2733040" y="924560"/>
            <a:ext cx="4295600" cy="369332"/>
          </a:xfrm>
          <a:prstGeom prst="rect">
            <a:avLst/>
          </a:prstGeom>
          <a:noFill/>
        </p:spPr>
        <p:txBody>
          <a:bodyPr wrap="square" rtlCol="0">
            <a:spAutoFit/>
          </a:bodyPr>
          <a:lstStyle/>
          <a:p>
            <a:r>
              <a:rPr lang="de-DE" dirty="0" smtClean="0">
                <a:solidFill>
                  <a:srgbClr val="FF0000"/>
                </a:solidFill>
              </a:rPr>
              <a:t>Kein 2-Wege-Databinding!!!</a:t>
            </a:r>
            <a:endParaRPr lang="de-DE" dirty="0">
              <a:solidFill>
                <a:srgbClr val="FF0000"/>
              </a:solidFill>
            </a:endParaRPr>
          </a:p>
        </p:txBody>
      </p:sp>
    </p:spTree>
    <p:extLst>
      <p:ext uri="{BB962C8B-B14F-4D97-AF65-F5344CB8AC3E}">
        <p14:creationId xmlns:p14="http://schemas.microsoft.com/office/powerpoint/2010/main" val="16021634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
        <p:nvSpPr>
          <p:cNvPr id="33" name="Rechteck 32"/>
          <p:cNvSpPr/>
          <p:nvPr/>
        </p:nvSpPr>
        <p:spPr>
          <a:xfrm>
            <a:off x="172497" y="520336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 Zustand neu setzen</a:t>
            </a:r>
          </a:p>
        </p:txBody>
      </p:sp>
      <p:cxnSp>
        <p:nvCxnSpPr>
          <p:cNvPr id="38" name="Gerade Verbindung 37"/>
          <p:cNvCxnSpPr/>
          <p:nvPr/>
        </p:nvCxnSpPr>
        <p:spPr>
          <a:xfrm>
            <a:off x="8063484" y="5340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616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sp>
        <p:nvSpPr>
          <p:cNvPr id="4" name="Inhaltsplatzhalter 6"/>
          <p:cNvSpPr txBox="1">
            <a:spLocks/>
          </p:cNvSpPr>
          <p:nvPr/>
        </p:nvSpPr>
        <p:spPr>
          <a:xfrm>
            <a:off x="138410" y="3597841"/>
            <a:ext cx="1093319" cy="344318"/>
          </a:xfrm>
          <a:prstGeom prst="rect">
            <a:avLst/>
          </a:prstGeom>
        </p:spPr>
        <p:txBody>
          <a:bodyPr vert="horz" lIns="0" tIns="0" rIns="0" bIns="0" rtlCol="0">
            <a:normAutofit fontScale="925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300" b="1" spc="41" dirty="0" err="1">
                <a:solidFill>
                  <a:srgbClr val="EF7D1D"/>
                </a:solidFill>
                <a:latin typeface="Source Sans Pro Semibold" charset="0"/>
                <a:ea typeface="Source Sans Pro Semibold" charset="0"/>
                <a:cs typeface="Source Sans Pro Semibold" charset="0"/>
              </a:rPr>
              <a:t>PasswordForm</a:t>
            </a:r>
            <a:endParaRPr lang="de-DE" sz="1138" b="1" spc="41" dirty="0">
              <a:solidFill>
                <a:srgbClr val="EF7D1D"/>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1271029" y="3723179"/>
            <a:ext cx="362544"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1633573" y="2339837"/>
            <a:ext cx="0" cy="302424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7" name="Inhaltsplatzhalter 6"/>
          <p:cNvSpPr txBox="1">
            <a:spLocks/>
          </p:cNvSpPr>
          <p:nvPr/>
        </p:nvSpPr>
        <p:spPr>
          <a:xfrm>
            <a:off x="1732632" y="3504606"/>
            <a:ext cx="1036879" cy="42853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138" spc="41" dirty="0" err="1">
                <a:solidFill>
                  <a:srgbClr val="41719C"/>
                </a:solidFill>
                <a:latin typeface="Source Sans Pro" charset="0"/>
                <a:ea typeface="Source Sans Pro" charset="0"/>
                <a:cs typeface="Source Sans Pro" charset="0"/>
              </a:rPr>
              <a:t>CheckLabelList</a:t>
            </a:r>
            <a:endParaRPr lang="de-DE" sz="1138" spc="41" dirty="0">
              <a:solidFill>
                <a:srgbClr val="41719C"/>
              </a:solidFill>
              <a:latin typeface="Source Sans Pro" charset="0"/>
              <a:ea typeface="Source Sans Pro" charset="0"/>
              <a:cs typeface="Source Sans Pro" charset="0"/>
            </a:endParaRPr>
          </a:p>
        </p:txBody>
      </p:sp>
      <p:cxnSp>
        <p:nvCxnSpPr>
          <p:cNvPr id="8" name="Gerade Verbindung 10"/>
          <p:cNvCxnSpPr/>
          <p:nvPr/>
        </p:nvCxnSpPr>
        <p:spPr>
          <a:xfrm flipV="1">
            <a:off x="2940312" y="2988211"/>
            <a:ext cx="0" cy="1201225"/>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9" name="Gerade Verbindung 10"/>
          <p:cNvCxnSpPr/>
          <p:nvPr/>
        </p:nvCxnSpPr>
        <p:spPr>
          <a:xfrm>
            <a:off x="2769512" y="3596429"/>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450941" y="4049636"/>
            <a:ext cx="468255" cy="271099"/>
          </a:xfrm>
          <a:prstGeom prst="rect">
            <a:avLst/>
          </a:prstGeom>
          <a:noFill/>
          <a:ln>
            <a:solidFill>
              <a:srgbClr val="EF7D1D"/>
            </a:solidFill>
          </a:ln>
        </p:spPr>
        <p:txBody>
          <a:bodyPr vert="horz" lIns="0" tIns="0" rIns="0" bIns="0" rtlCol="0" anchor="ctr" anchorCtr="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138" b="1" spc="41" dirty="0" err="1">
                <a:solidFill>
                  <a:srgbClr val="EF7D1D"/>
                </a:solidFill>
                <a:latin typeface="Source Sans Pro Semibold" charset="0"/>
                <a:ea typeface="Source Sans Pro Semibold" charset="0"/>
                <a:cs typeface="Source Sans Pro Semibold" charset="0"/>
              </a:rPr>
              <a:t>state</a:t>
            </a:r>
            <a:endParaRPr lang="de-DE" sz="1138" b="1" spc="41" dirty="0">
              <a:solidFill>
                <a:srgbClr val="EF7D1D"/>
              </a:solidFill>
              <a:latin typeface="Source Sans Pro Semibold" charset="0"/>
              <a:ea typeface="Source Sans Pro Semibold" charset="0"/>
              <a:cs typeface="Source Sans Pro Semibold" charset="0"/>
            </a:endParaRPr>
          </a:p>
        </p:txBody>
      </p:sp>
      <p:sp>
        <p:nvSpPr>
          <p:cNvPr id="11" name="Inhaltsplatzhalter 6"/>
          <p:cNvSpPr txBox="1">
            <a:spLocks/>
          </p:cNvSpPr>
          <p:nvPr/>
        </p:nvSpPr>
        <p:spPr>
          <a:xfrm>
            <a:off x="3047822" y="3246791"/>
            <a:ext cx="811083" cy="189100"/>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138" spc="41" dirty="0" err="1">
                <a:solidFill>
                  <a:srgbClr val="41719C"/>
                </a:solidFill>
                <a:latin typeface="Source Sans Pro" charset="0"/>
                <a:ea typeface="Source Sans Pro" charset="0"/>
                <a:cs typeface="Source Sans Pro" charset="0"/>
              </a:rPr>
              <a:t>CheckLabel</a:t>
            </a:r>
            <a:endParaRPr lang="de-DE" sz="1138" spc="41" dirty="0">
              <a:solidFill>
                <a:srgbClr val="41719C"/>
              </a:solidFill>
              <a:latin typeface="Source Sans Pro" charset="0"/>
              <a:ea typeface="Source Sans Pro" charset="0"/>
              <a:cs typeface="Source Sans Pro" charset="0"/>
            </a:endParaRPr>
          </a:p>
        </p:txBody>
      </p:sp>
      <p:cxnSp>
        <p:nvCxnSpPr>
          <p:cNvPr id="13" name="Gerade Verbindung 12"/>
          <p:cNvCxnSpPr/>
          <p:nvPr/>
        </p:nvCxnSpPr>
        <p:spPr>
          <a:xfrm flipV="1">
            <a:off x="4023193" y="3242454"/>
            <a:ext cx="0" cy="201484"/>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a:off x="3852392" y="3343196"/>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5" name="Inhaltsplatzhalter 6"/>
          <p:cNvSpPr txBox="1">
            <a:spLocks/>
          </p:cNvSpPr>
          <p:nvPr/>
        </p:nvSpPr>
        <p:spPr>
          <a:xfrm>
            <a:off x="3269384" y="2547266"/>
            <a:ext cx="533951" cy="189100"/>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138" spc="41" dirty="0" err="1">
                <a:solidFill>
                  <a:srgbClr val="41719C"/>
                </a:solidFill>
                <a:latin typeface="Source Sans Pro" charset="0"/>
                <a:ea typeface="Source Sans Pro" charset="0"/>
                <a:cs typeface="Source Sans Pro" charset="0"/>
              </a:rPr>
              <a:t>input</a:t>
            </a:r>
            <a:endParaRPr lang="de-DE" sz="1138" spc="41" dirty="0">
              <a:solidFill>
                <a:srgbClr val="41719C"/>
              </a:solidFill>
              <a:latin typeface="Source Sans Pro" charset="0"/>
              <a:ea typeface="Source Sans Pro" charset="0"/>
              <a:cs typeface="Source Sans Pro" charset="0"/>
            </a:endParaRPr>
          </a:p>
        </p:txBody>
      </p:sp>
      <p:cxnSp>
        <p:nvCxnSpPr>
          <p:cNvPr id="16" name="Gerade Verbindung 10"/>
          <p:cNvCxnSpPr/>
          <p:nvPr/>
        </p:nvCxnSpPr>
        <p:spPr>
          <a:xfrm flipV="1">
            <a:off x="4023193" y="2420507"/>
            <a:ext cx="0" cy="400957"/>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3852392" y="2620986"/>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1633573" y="2325780"/>
            <a:ext cx="2560423" cy="12482"/>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1633572" y="5362503"/>
            <a:ext cx="2560422"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0" name="Gerade Verbindung 10"/>
          <p:cNvCxnSpPr/>
          <p:nvPr/>
        </p:nvCxnSpPr>
        <p:spPr>
          <a:xfrm>
            <a:off x="2940312" y="2988211"/>
            <a:ext cx="123068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2940312" y="4185186"/>
            <a:ext cx="1230681" cy="425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a:off x="4023193" y="3437924"/>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a:off x="4023193" y="3242336"/>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4023193" y="2420507"/>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4023193" y="2821465"/>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4251463" y="2341410"/>
            <a:ext cx="3225072" cy="3021093"/>
          </a:xfrm>
          <a:prstGeom prst="rect">
            <a:avLst/>
          </a:prstGeom>
        </p:spPr>
      </p:pic>
      <p:sp>
        <p:nvSpPr>
          <p:cNvPr id="27" name="Rechteck 26"/>
          <p:cNvSpPr/>
          <p:nvPr/>
        </p:nvSpPr>
        <p:spPr>
          <a:xfrm>
            <a:off x="4404771" y="24652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V="1">
            <a:off x="685068" y="3833192"/>
            <a:ext cx="9906" cy="217933"/>
          </a:xfrm>
          <a:prstGeom prst="line">
            <a:avLst/>
          </a:prstGeom>
          <a:ln w="1524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 name="Gerade Verbindung 11"/>
          <p:cNvCxnSpPr/>
          <p:nvPr/>
        </p:nvCxnSpPr>
        <p:spPr>
          <a:xfrm>
            <a:off x="7617714" y="26134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8439912" y="26134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7617714" y="51105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7617714" y="45211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7617714" y="30897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7617714" y="33531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7617714" y="36162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7617714" y="38949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7617714" y="41851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7629842" y="23537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5350331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„Klassische“ Observer Lösung</a:t>
            </a:r>
            <a:endParaRPr lang="de-DE" dirty="0"/>
          </a:p>
        </p:txBody>
      </p:sp>
      <p:pic>
        <p:nvPicPr>
          <p:cNvPr id="34" name="Bild 33"/>
          <p:cNvPicPr>
            <a:picLocks noChangeAspect="1"/>
          </p:cNvPicPr>
          <p:nvPr/>
        </p:nvPicPr>
        <p:blipFill>
          <a:blip r:embed="rId3"/>
          <a:stretch>
            <a:fillRect/>
          </a:stretch>
        </p:blipFill>
        <p:spPr>
          <a:xfrm>
            <a:off x="1858852" y="4589562"/>
            <a:ext cx="6188296" cy="2087033"/>
          </a:xfrm>
          <a:prstGeom prst="rect">
            <a:avLst/>
          </a:prstGeom>
        </p:spPr>
      </p:pic>
      <p:sp>
        <p:nvSpPr>
          <p:cNvPr id="35" name="Textfeld 34"/>
          <p:cNvSpPr txBox="1"/>
          <p:nvPr/>
        </p:nvSpPr>
        <p:spPr>
          <a:xfrm>
            <a:off x="487931" y="1169989"/>
            <a:ext cx="6521978" cy="3768339"/>
          </a:xfrm>
          <a:prstGeom prst="rect">
            <a:avLst/>
          </a:prstGeom>
          <a:noFill/>
        </p:spPr>
        <p:txBody>
          <a:bodyPr wrap="none" rtlCol="0">
            <a:spAutoFit/>
          </a:bodyPr>
          <a:lstStyle/>
          <a:p>
            <a:pPr>
              <a:lnSpc>
                <a:spcPct val="150000"/>
              </a:lnSpc>
            </a:pPr>
            <a:r>
              <a:rPr lang="de-DE" sz="2275" b="1" dirty="0" smtClean="0">
                <a:solidFill>
                  <a:srgbClr val="EF7D1D"/>
                </a:solidFill>
                <a:latin typeface="Source Sans Pro Semibold" charset="0"/>
                <a:ea typeface="Source Sans Pro Semibold" charset="0"/>
                <a:cs typeface="Source Sans Pro Semibold" charset="0"/>
              </a:rPr>
              <a:t>Verbinden von Model und View</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Wann wird was gebunden?</a:t>
            </a: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Wie genau funktioniert das Binding? </a:t>
            </a:r>
          </a:p>
          <a:p>
            <a:pPr marL="689372" lvl="1"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Zum Beispiel: Element in </a:t>
            </a:r>
            <a:r>
              <a:rPr lang="de-DE" sz="2275" dirty="0" smtClean="0">
                <a:solidFill>
                  <a:srgbClr val="025249"/>
                </a:solidFill>
                <a:latin typeface="Source Sans Pro" charset="0"/>
                <a:ea typeface="Source Sans Pro" charset="0"/>
                <a:cs typeface="Source Sans Pro" charset="0"/>
              </a:rPr>
              <a:t>Liste oder ganze Liste</a:t>
            </a:r>
            <a:endParaRPr lang="de-DE" sz="2275" dirty="0" smtClean="0">
              <a:solidFill>
                <a:srgbClr val="025249"/>
              </a:solidFill>
              <a:latin typeface="Source Sans Pro" charset="0"/>
              <a:ea typeface="Source Sans Pro" charset="0"/>
              <a:cs typeface="Source Sans Pro" charset="0"/>
            </a:endParaRPr>
          </a:p>
          <a:p>
            <a:pPr marL="342900" indent="-342900">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Reihenfolge von Events</a:t>
            </a:r>
          </a:p>
          <a:p>
            <a:pPr>
              <a:lnSpc>
                <a:spcPct val="150000"/>
              </a:lnSpc>
            </a:pPr>
            <a:r>
              <a:rPr lang="de-DE" sz="2275" dirty="0" smtClean="0">
                <a:solidFill>
                  <a:srgbClr val="025249"/>
                </a:solidFill>
                <a:latin typeface="Source Sans Pro" charset="0"/>
                <a:ea typeface="Source Sans Pro" charset="0"/>
                <a:cs typeface="Source Sans Pro" charset="0"/>
              </a:rPr>
              <a:t>Wird schnell </a:t>
            </a:r>
            <a:r>
              <a:rPr lang="de-DE" sz="2275" dirty="0" smtClean="0">
                <a:solidFill>
                  <a:srgbClr val="EF7D1D"/>
                </a:solidFill>
                <a:latin typeface="Source Sans Pro" charset="0"/>
                <a:ea typeface="Source Sans Pro" charset="0"/>
                <a:cs typeface="Source Sans Pro" charset="0"/>
              </a:rPr>
              <a:t>komplex, schwer zu durchschauen</a:t>
            </a:r>
          </a:p>
          <a:p>
            <a:pPr marL="342900" indent="-342900">
              <a:lnSpc>
                <a:spcPct val="150000"/>
              </a:lnSpc>
              <a:buFont typeface="Arial" charset="0"/>
              <a:buChar char="•"/>
            </a:pP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993863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Beispiel 1: </a:t>
            </a:r>
            <a:r>
              <a:rPr lang="de-DE" dirty="0" smtClean="0"/>
              <a:t>Password Formular</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cxnSp>
        <p:nvCxnSpPr>
          <p:cNvPr id="4" name="Gerade Verbindung 3"/>
          <p:cNvCxnSpPr/>
          <p:nvPr/>
        </p:nvCxnSpPr>
        <p:spPr>
          <a:xfrm>
            <a:off x="6827203" y="1470466"/>
            <a:ext cx="0" cy="1983934"/>
          </a:xfrm>
          <a:prstGeom prst="line">
            <a:avLst/>
          </a:prstGeom>
          <a:ln w="25400">
            <a:solidFill>
              <a:srgbClr val="EF7D1D"/>
            </a:solidFill>
            <a:prstDash val="dash"/>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6" name="Gerade Verbindung 5"/>
          <p:cNvCxnSpPr/>
          <p:nvPr/>
        </p:nvCxnSpPr>
        <p:spPr>
          <a:xfrm>
            <a:off x="2322608" y="1687822"/>
            <a:ext cx="3697034" cy="10775"/>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7" name="Rechteck 6"/>
          <p:cNvSpPr/>
          <p:nvPr/>
        </p:nvSpPr>
        <p:spPr>
          <a:xfrm>
            <a:off x="4859782" y="155028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8" name="Gerade Verbindung 7"/>
          <p:cNvCxnSpPr/>
          <p:nvPr/>
        </p:nvCxnSpPr>
        <p:spPr>
          <a:xfrm>
            <a:off x="5425123" y="1434153"/>
            <a:ext cx="0" cy="232263"/>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sp useBgFill="1">
        <p:nvSpPr>
          <p:cNvPr id="11" name="Rechteck 10"/>
          <p:cNvSpPr/>
          <p:nvPr/>
        </p:nvSpPr>
        <p:spPr>
          <a:xfrm>
            <a:off x="6247273" y="2220784"/>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6089707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Gerade Verbindung 10"/>
          <p:cNvCxnSpPr/>
          <p:nvPr/>
        </p:nvCxnSpPr>
        <p:spPr>
          <a:xfrm flipV="1">
            <a:off x="1835008" y="2449058"/>
            <a:ext cx="0" cy="3185508"/>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6" name="Rechteck 25"/>
          <p:cNvSpPr/>
          <p:nvPr/>
        </p:nvSpPr>
        <p:spPr>
          <a:xfrm>
            <a:off x="924121" y="3431757"/>
            <a:ext cx="2079363" cy="301996"/>
          </a:xfrm>
          <a:prstGeom prst="rect">
            <a:avLst/>
          </a:prstGeom>
          <a:solidFill>
            <a:srgbClr val="D4E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lstStyle/>
          <a:p>
            <a:r>
              <a:rPr lang="de-DE" dirty="0" smtClean="0"/>
              <a:t>Beispiel 2: </a:t>
            </a:r>
            <a:r>
              <a:rPr lang="de-DE" dirty="0" err="1" smtClean="0"/>
              <a:t>ServerZugriffE</a:t>
            </a:r>
            <a:endParaRPr lang="de-DE" dirty="0"/>
          </a:p>
        </p:txBody>
      </p:sp>
      <p:pic>
        <p:nvPicPr>
          <p:cNvPr id="3" name="Bild 2"/>
          <p:cNvPicPr>
            <a:picLocks noChangeAspect="1"/>
          </p:cNvPicPr>
          <p:nvPr/>
        </p:nvPicPr>
        <p:blipFill>
          <a:blip r:embed="rId2"/>
          <a:stretch>
            <a:fillRect/>
          </a:stretch>
        </p:blipFill>
        <p:spPr>
          <a:xfrm>
            <a:off x="3683000" y="2110168"/>
            <a:ext cx="3661833" cy="3651922"/>
          </a:xfrm>
          <a:prstGeom prst="rect">
            <a:avLst/>
          </a:prstGeom>
        </p:spPr>
      </p:pic>
      <p:sp>
        <p:nvSpPr>
          <p:cNvPr id="4" name="Rechteck 3"/>
          <p:cNvSpPr/>
          <p:nvPr/>
        </p:nvSpPr>
        <p:spPr>
          <a:xfrm>
            <a:off x="4186767" y="2992131"/>
            <a:ext cx="1134533" cy="254836"/>
          </a:xfrm>
          <a:prstGeom prst="rect">
            <a:avLst/>
          </a:prstGeom>
          <a:noFill/>
          <a:ln w="12700">
            <a:solidFill>
              <a:srgbClr val="DC6B5F"/>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5" name="Gerader Verbinder 21"/>
          <p:cNvCxnSpPr/>
          <p:nvPr/>
        </p:nvCxnSpPr>
        <p:spPr>
          <a:xfrm>
            <a:off x="5321300" y="3119132"/>
            <a:ext cx="2572827" cy="0"/>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sp>
        <p:nvSpPr>
          <p:cNvPr id="6" name="Rechteck 5"/>
          <p:cNvSpPr/>
          <p:nvPr/>
        </p:nvSpPr>
        <p:spPr>
          <a:xfrm>
            <a:off x="4040584" y="4406064"/>
            <a:ext cx="1712516" cy="957570"/>
          </a:xfrm>
          <a:prstGeom prst="rect">
            <a:avLst/>
          </a:prstGeom>
          <a:noFill/>
          <a:ln w="15875">
            <a:solidFill>
              <a:srgbClr val="C14026"/>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7" name="Gerader Verbinder 21"/>
          <p:cNvCxnSpPr/>
          <p:nvPr/>
        </p:nvCxnSpPr>
        <p:spPr>
          <a:xfrm>
            <a:off x="5753100" y="5074931"/>
            <a:ext cx="2141027" cy="0"/>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 name="Gerader Verbinder 21"/>
          <p:cNvCxnSpPr/>
          <p:nvPr/>
        </p:nvCxnSpPr>
        <p:spPr>
          <a:xfrm>
            <a:off x="7894127" y="3119132"/>
            <a:ext cx="0" cy="1955799"/>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 name="Gerader Verbinder 21"/>
          <p:cNvCxnSpPr/>
          <p:nvPr/>
        </p:nvCxnSpPr>
        <p:spPr>
          <a:xfrm>
            <a:off x="7894127" y="4122431"/>
            <a:ext cx="309468" cy="0"/>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 name="Gerader Verbinder 21"/>
          <p:cNvCxnSpPr/>
          <p:nvPr/>
        </p:nvCxnSpPr>
        <p:spPr>
          <a:xfrm>
            <a:off x="3069167" y="3622895"/>
            <a:ext cx="971417" cy="0"/>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sp>
        <p:nvSpPr>
          <p:cNvPr id="11" name="Inhaltsplatzhalter 6"/>
          <p:cNvSpPr txBox="1">
            <a:spLocks/>
          </p:cNvSpPr>
          <p:nvPr/>
        </p:nvSpPr>
        <p:spPr>
          <a:xfrm>
            <a:off x="494494" y="3498293"/>
            <a:ext cx="2438736" cy="22276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400" b="1" spc="50" dirty="0" smtClean="0">
                <a:solidFill>
                  <a:srgbClr val="EF7D1D"/>
                </a:solidFill>
                <a:latin typeface="Source Sans Pro Semibold" charset="0"/>
                <a:ea typeface="Source Sans Pro Semibold" charset="0"/>
                <a:cs typeface="Source Sans Pro Semibold" charset="0"/>
              </a:rPr>
              <a:t>Löst Serverzugriff aus</a:t>
            </a:r>
            <a:endParaRPr lang="de-DE" sz="1400" b="1" spc="50" dirty="0">
              <a:solidFill>
                <a:srgbClr val="EF7D1D"/>
              </a:solidFill>
              <a:latin typeface="Source Sans Pro Semibold" charset="0"/>
              <a:ea typeface="Source Sans Pro Semibold" charset="0"/>
              <a:cs typeface="Source Sans Pro Semibold" charset="0"/>
            </a:endParaRPr>
          </a:p>
        </p:txBody>
      </p:sp>
      <p:sp>
        <p:nvSpPr>
          <p:cNvPr id="12" name="Inhaltsplatzhalter 6"/>
          <p:cNvSpPr txBox="1">
            <a:spLocks/>
          </p:cNvSpPr>
          <p:nvPr/>
        </p:nvSpPr>
        <p:spPr>
          <a:xfrm>
            <a:off x="1853391" y="4460729"/>
            <a:ext cx="1328627" cy="261257"/>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400" b="1" spc="50" dirty="0" err="1" smtClean="0">
                <a:solidFill>
                  <a:srgbClr val="41719C"/>
                </a:solidFill>
                <a:latin typeface="Source Sans Pro Semibold" charset="0"/>
                <a:ea typeface="Source Sans Pro Semibold" charset="0"/>
                <a:cs typeface="Source Sans Pro Semibold" charset="0"/>
              </a:rPr>
              <a:t>WeatherPanel</a:t>
            </a:r>
            <a:endParaRPr lang="de-DE" sz="1400" b="1" spc="50"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a:off x="3319699" y="4585892"/>
            <a:ext cx="125425"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a:off x="3445124" y="3906345"/>
            <a:ext cx="167621" cy="1"/>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V="1">
            <a:off x="3445124" y="3906345"/>
            <a:ext cx="0" cy="1457288"/>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6" name="Gerade Verbindung 10"/>
          <p:cNvCxnSpPr/>
          <p:nvPr/>
        </p:nvCxnSpPr>
        <p:spPr>
          <a:xfrm>
            <a:off x="3445124" y="5363633"/>
            <a:ext cx="167621" cy="1"/>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1835008" y="2449058"/>
            <a:ext cx="1777737"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a:off x="1835008" y="5634566"/>
            <a:ext cx="1777737"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0" name="Gerade Verbindung 10"/>
          <p:cNvCxnSpPr/>
          <p:nvPr/>
        </p:nvCxnSpPr>
        <p:spPr>
          <a:xfrm>
            <a:off x="1713862" y="4122431"/>
            <a:ext cx="125425"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1" name="Inhaltsplatzhalter 6"/>
          <p:cNvSpPr txBox="1">
            <a:spLocks/>
          </p:cNvSpPr>
          <p:nvPr/>
        </p:nvSpPr>
        <p:spPr>
          <a:xfrm>
            <a:off x="529836" y="4006061"/>
            <a:ext cx="998256" cy="232739"/>
          </a:xfrm>
          <a:prstGeom prst="rect">
            <a:avLst/>
          </a:prstGeom>
        </p:spPr>
        <p:txBody>
          <a:bodyPr vert="horz" lIns="0" tIns="0" rIns="0" bIns="0" rtlCol="0">
            <a:normAutofit fontScale="85000"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400" b="1" spc="50" dirty="0" err="1" smtClean="0">
                <a:solidFill>
                  <a:srgbClr val="41719C"/>
                </a:solidFill>
                <a:latin typeface="Source Sans Pro Semibold" charset="0"/>
                <a:ea typeface="Source Sans Pro Semibold" charset="0"/>
                <a:cs typeface="Source Sans Pro Semibold" charset="0"/>
              </a:rPr>
              <a:t>WeatherView</a:t>
            </a:r>
            <a:endParaRPr lang="de-DE" sz="1400" b="1" spc="50" dirty="0">
              <a:solidFill>
                <a:srgbClr val="41719C"/>
              </a:solidFill>
              <a:latin typeface="Source Sans Pro Semibold" charset="0"/>
              <a:ea typeface="Source Sans Pro Semibold" charset="0"/>
              <a:cs typeface="Source Sans Pro Semibold" charset="0"/>
            </a:endParaRPr>
          </a:p>
        </p:txBody>
      </p:sp>
      <p:sp>
        <p:nvSpPr>
          <p:cNvPr id="25" name="Inhaltsplatzhalter 6"/>
          <p:cNvSpPr txBox="1">
            <a:spLocks/>
          </p:cNvSpPr>
          <p:nvPr/>
        </p:nvSpPr>
        <p:spPr>
          <a:xfrm>
            <a:off x="8330394" y="4022899"/>
            <a:ext cx="1220006" cy="215901"/>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de-DE" sz="1400" b="1" spc="50" dirty="0" smtClean="0">
                <a:solidFill>
                  <a:srgbClr val="C14026"/>
                </a:solidFill>
                <a:latin typeface="Source Sans Pro Semibold" charset="0"/>
                <a:ea typeface="Source Sans Pro Semibold" charset="0"/>
                <a:cs typeface="Source Sans Pro Semibold" charset="0"/>
              </a:rPr>
              <a:t>State!</a:t>
            </a:r>
            <a:endParaRPr lang="de-DE" sz="1400" b="1" spc="50" dirty="0">
              <a:solidFill>
                <a:srgbClr val="C14026"/>
              </a:solidFill>
              <a:latin typeface="Source Sans Pro Semibold" charset="0"/>
              <a:ea typeface="Source Sans Pro Semibold" charset="0"/>
              <a:cs typeface="Source Sans Pro Semibold" charset="0"/>
            </a:endParaRPr>
          </a:p>
        </p:txBody>
      </p:sp>
      <p:sp>
        <p:nvSpPr>
          <p:cNvPr id="27" name="Textfeld 2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Wetterbericht</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8445967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Serverzugriffe mit </a:t>
            </a:r>
            <a:r>
              <a:rPr lang="de-DE" dirty="0" err="1" smtClean="0"/>
              <a:t>fetch</a:t>
            </a:r>
            <a:endParaRPr lang="de-DE" dirty="0"/>
          </a:p>
        </p:txBody>
      </p:sp>
      <p:sp>
        <p:nvSpPr>
          <p:cNvPr id="3" name="Rechteck 2"/>
          <p:cNvSpPr/>
          <p:nvPr/>
        </p:nvSpPr>
        <p:spPr>
          <a:xfrm>
            <a:off x="2247900" y="901699"/>
            <a:ext cx="7658100" cy="5755422"/>
          </a:xfrm>
          <a:prstGeom prst="rect">
            <a:avLst/>
          </a:prstGeom>
        </p:spPr>
        <p:txBody>
          <a:bodyPr wrap="square">
            <a:spAutoFit/>
          </a:bodyPr>
          <a:lstStyle/>
          <a:p>
            <a:r>
              <a:rPr lang="en-US" sz="1600" dirty="0" smtClean="0">
                <a:solidFill>
                  <a:srgbClr val="025249"/>
                </a:solidFill>
                <a:latin typeface="Source Code Pro" charset="0"/>
                <a:ea typeface="Source Code Pro" charset="0"/>
                <a:cs typeface="Source Code Pro" charset="0"/>
              </a:rPr>
              <a:t>class </a:t>
            </a:r>
            <a:r>
              <a:rPr lang="en-US" sz="1600" dirty="0" err="1">
                <a:solidFill>
                  <a:srgbClr val="41719C"/>
                </a:solidFill>
                <a:latin typeface="Source Code Pro Medium" charset="0"/>
                <a:ea typeface="Source Code Pro Medium" charset="0"/>
                <a:cs typeface="Source Code Pro Medium" charset="0"/>
              </a:rPr>
              <a:t>WeatherView</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extends </a:t>
            </a:r>
            <a:r>
              <a:rPr lang="en-US" sz="1600" dirty="0" err="1">
                <a:solidFill>
                  <a:srgbClr val="025249"/>
                </a:solidFill>
                <a:latin typeface="Source Code Pro" charset="0"/>
                <a:ea typeface="Source Code Pro" charset="0"/>
                <a:cs typeface="Source Code Pro" charset="0"/>
              </a:rPr>
              <a:t>React.Component</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p>
          <a:p>
            <a:r>
              <a:rPr lang="en-US" sz="1600" dirty="0" smtClean="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endParaRPr lang="en-US" sz="1600" dirty="0" smtClean="0">
              <a:solidFill>
                <a:srgbClr val="025249"/>
              </a:solidFill>
              <a:latin typeface="Source Code Pro" charset="0"/>
              <a:ea typeface="Source Code Pro" charset="0"/>
              <a:cs typeface="Source Code Pro" charset="0"/>
            </a:endParaRPr>
          </a:p>
          <a:p>
            <a:endParaRPr lang="en-US" sz="1600" dirty="0">
              <a:solidFill>
                <a:srgbClr val="025249"/>
              </a:solidFill>
              <a:latin typeface="Source Code Pro" charset="0"/>
              <a:ea typeface="Source Code Pro" charset="0"/>
              <a:cs typeface="Source Code Pro" charset="0"/>
            </a:endParaRPr>
          </a:p>
          <a:p>
            <a:endParaRPr lang="en-US" sz="1600" dirty="0" smtClean="0">
              <a:solidFill>
                <a:srgbClr val="025249"/>
              </a:solidFill>
              <a:latin typeface="Source Code Pro" charset="0"/>
              <a:ea typeface="Source Code Pro" charset="0"/>
              <a:cs typeface="Source Code Pro" charset="0"/>
            </a:endParaRPr>
          </a:p>
          <a:p>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fetchWeather</a:t>
            </a:r>
            <a:r>
              <a:rPr lang="en-US" sz="1600" dirty="0">
                <a:solidFill>
                  <a:srgbClr val="025249"/>
                </a:solidFill>
                <a:latin typeface="Source Code Pro" charset="0"/>
                <a:ea typeface="Source Code Pro" charset="0"/>
                <a:cs typeface="Source Code Pro" charset="0"/>
              </a:rPr>
              <a:t>() {</a:t>
            </a:r>
          </a:p>
          <a:p>
            <a:r>
              <a:rPr lang="en-US" sz="1600" dirty="0" smtClean="0">
                <a:solidFill>
                  <a:srgbClr val="EF7D1D"/>
                </a:solidFill>
                <a:latin typeface="Source Code Pro" charset="0"/>
                <a:ea typeface="Source Code Pro" charset="0"/>
                <a:cs typeface="Source Code Pro" charset="0"/>
              </a:rPr>
              <a:t>  fetch</a:t>
            </a:r>
            <a:r>
              <a:rPr lang="en-US" sz="1600" dirty="0" smtClean="0">
                <a:solidFill>
                  <a:srgbClr val="025249"/>
                </a:solidFill>
                <a:latin typeface="Source Code Pro" charset="0"/>
                <a:ea typeface="Source Code Pro" charset="0"/>
                <a:cs typeface="Source Code Pro" charset="0"/>
              </a:rPr>
              <a:t>(</a:t>
            </a:r>
            <a:r>
              <a:rPr lang="en-US" sz="1600" dirty="0">
                <a:solidFill>
                  <a:srgbClr val="025249"/>
                </a:solidFill>
                <a:latin typeface="Source Code Pro" charset="0"/>
                <a:ea typeface="Source Code Pro" charset="0"/>
                <a:cs typeface="Source Code Pro" charset="0"/>
              </a:rPr>
              <a:t>`http://</a:t>
            </a:r>
            <a:r>
              <a:rPr lang="en-US" sz="1600" dirty="0" err="1">
                <a:solidFill>
                  <a:srgbClr val="025249"/>
                </a:solidFill>
                <a:latin typeface="Source Code Pro" charset="0"/>
                <a:ea typeface="Source Code Pro" charset="0"/>
                <a:cs typeface="Source Code Pro" charset="0"/>
              </a:rPr>
              <a:t>api.w.org</a:t>
            </a:r>
            <a:r>
              <a:rPr lang="en-US" sz="1600" dirty="0" smtClean="0">
                <a:solidFill>
                  <a:srgbClr val="025249"/>
                </a:solidFill>
                <a:latin typeface="Source Code Pro" charset="0"/>
                <a:ea typeface="Source Code Pro" charset="0"/>
                <a:cs typeface="Source Code Pro" charset="0"/>
              </a:rPr>
              <a:t>/${</a:t>
            </a:r>
            <a:r>
              <a:rPr lang="en-US" sz="1600" dirty="0" err="1">
                <a:solidFill>
                  <a:srgbClr val="EF7D1D"/>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then(response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response.json</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then(weather </a:t>
            </a:r>
            <a:r>
              <a:rPr lang="en-US" sz="1600" dirty="0">
                <a:solidFill>
                  <a:srgbClr val="025249"/>
                </a:solidFill>
                <a:latin typeface="Source Code Pro" charset="0"/>
                <a:ea typeface="Source Code Pro" charset="0"/>
                <a:cs typeface="Source Code Pro" charset="0"/>
              </a:rPr>
              <a:t>=&gt; </a:t>
            </a:r>
            <a:r>
              <a:rPr lang="en-US" sz="1600" dirty="0" err="1">
                <a:solidFill>
                  <a:srgbClr val="EF7D1D"/>
                </a:solidFill>
                <a:latin typeface="Source Code Pro" charset="0"/>
                <a:ea typeface="Source Code Pro" charset="0"/>
                <a:cs typeface="Source Code Pro" charset="0"/>
              </a:rPr>
              <a:t>this.setState</a:t>
            </a:r>
            <a:r>
              <a:rPr lang="en-US" sz="1600" dirty="0" smtClean="0">
                <a:solidFill>
                  <a:srgbClr val="EF7D1D"/>
                </a:solidFill>
                <a:latin typeface="Source Code Pro" charset="0"/>
                <a:ea typeface="Source Code Pro" charset="0"/>
                <a:cs typeface="Source Code Pro" charset="0"/>
              </a:rPr>
              <a:t>({weather: weather</a:t>
            </a:r>
            <a:r>
              <a:rPr lang="en-US" sz="1600" dirty="0">
                <a:solidFill>
                  <a:srgbClr val="EF7D1D"/>
                </a:solidFill>
                <a:latin typeface="Source Code Pro" charset="0"/>
                <a:ea typeface="Source Code Pro" charset="0"/>
                <a:cs typeface="Source Code Pro" charset="0"/>
              </a:rPr>
              <a:t>})</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render() </a:t>
            </a:r>
            <a:r>
              <a:rPr lang="en-US" sz="1600" dirty="0" smtClean="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return &lt;div&gt;</a:t>
            </a:r>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&lt;</a:t>
            </a:r>
            <a:r>
              <a:rPr lang="en-US" sz="1600" dirty="0">
                <a:solidFill>
                  <a:srgbClr val="41719C"/>
                </a:solidFill>
                <a:latin typeface="Source Code Pro" charset="0"/>
                <a:ea typeface="Source Code Pro" charset="0"/>
                <a:cs typeface="Source Code Pro" charset="0"/>
              </a:rPr>
              <a:t>Button</a:t>
            </a:r>
            <a:r>
              <a:rPr lang="en-US" sz="1600" dirty="0">
                <a:solidFill>
                  <a:srgbClr val="025249"/>
                </a:solidFill>
                <a:latin typeface="Source Code Pro" charset="0"/>
                <a:ea typeface="Source Code Pro" charset="0"/>
                <a:cs typeface="Source Code Pro" charset="0"/>
              </a:rPr>
              <a:t> label=‘Load’ </a:t>
            </a:r>
            <a:r>
              <a:rPr lang="en-US" sz="1600" dirty="0" err="1">
                <a:solidFill>
                  <a:srgbClr val="025249"/>
                </a:solidFill>
                <a:latin typeface="Source Code Pro" charset="0"/>
                <a:ea typeface="Source Code Pro" charset="0"/>
                <a:cs typeface="Source Code Pro" charset="0"/>
              </a:rPr>
              <a:t>onClick</a:t>
            </a:r>
            <a:r>
              <a:rPr lang="en-US" sz="1600" dirty="0">
                <a:solidFill>
                  <a:srgbClr val="025249"/>
                </a:solidFill>
                <a:latin typeface="Source Code Pro" charset="0"/>
                <a:ea typeface="Source Code Pro" charset="0"/>
                <a:cs typeface="Source Code Pro" charset="0"/>
              </a:rPr>
              <a:t>={</a:t>
            </a:r>
            <a:r>
              <a:rPr lang="en-US" sz="1600" dirty="0">
                <a:solidFill>
                  <a:srgbClr val="EF7D1D"/>
                </a:solidFill>
                <a:latin typeface="Source Code Pro" charset="0"/>
                <a:ea typeface="Source Code Pro" charset="0"/>
                <a:cs typeface="Source Code Pro" charset="0"/>
              </a:rPr>
              <a:t>() =&gt; </a:t>
            </a:r>
            <a:r>
              <a:rPr lang="en-US" sz="1600" dirty="0" err="1">
                <a:solidFill>
                  <a:srgbClr val="EF7D1D"/>
                </a:solidFill>
                <a:latin typeface="Source Code Pro" charset="0"/>
                <a:ea typeface="Source Code Pro" charset="0"/>
                <a:cs typeface="Source Code Pro" charset="0"/>
              </a:rPr>
              <a:t>this.fetchWeather</a:t>
            </a:r>
            <a:r>
              <a:rPr lang="en-US" sz="1600" dirty="0">
                <a:solidFill>
                  <a:srgbClr val="EF7D1D"/>
                </a:solidFill>
                <a:latin typeface="Source Code Pro" charset="0"/>
                <a:ea typeface="Source Code Pro" charset="0"/>
                <a:cs typeface="Source Code Pro" charset="0"/>
              </a:rPr>
              <a:t>()</a:t>
            </a:r>
            <a:r>
              <a:rPr lang="en-US" sz="1600" dirty="0">
                <a:solidFill>
                  <a:srgbClr val="025249"/>
                </a:solidFill>
                <a:latin typeface="Source Code Pro" charset="0"/>
                <a:ea typeface="Source Code Pro" charset="0"/>
                <a:cs typeface="Source Code Pro" charset="0"/>
              </a:rPr>
              <a:t>} /&gt;</a:t>
            </a:r>
          </a:p>
          <a:p>
            <a:r>
              <a:rPr lang="en-US" sz="1600" dirty="0" smtClean="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&lt;</a:t>
            </a:r>
            <a:r>
              <a:rPr lang="en-US" sz="1600" dirty="0">
                <a:solidFill>
                  <a:srgbClr val="025249"/>
                </a:solidFill>
                <a:latin typeface="Source Code Pro" charset="0"/>
                <a:ea typeface="Source Code Pro" charset="0"/>
                <a:cs typeface="Source Code Pro" charset="0"/>
              </a:rPr>
              <a:t>input type=‘text’ value</a:t>
            </a:r>
            <a:r>
              <a:rPr lang="en-US" sz="1600" dirty="0" smtClean="0">
                <a:solidFill>
                  <a:srgbClr val="025249"/>
                </a:solidFill>
                <a:latin typeface="Source Code Pro" charset="0"/>
                <a:ea typeface="Source Code Pro" charset="0"/>
                <a:cs typeface="Source Code Pro" charset="0"/>
              </a:rPr>
              <a:t>={</a:t>
            </a:r>
            <a:r>
              <a:rPr lang="en-US" sz="1600" dirty="0" err="1" smtClean="0">
                <a:solidFill>
                  <a:srgbClr val="025249"/>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onChange</a:t>
            </a:r>
            <a:r>
              <a:rPr lang="en-US" sz="1600" dirty="0" smtClean="0">
                <a:solidFill>
                  <a:srgbClr val="025249"/>
                </a:solidFill>
                <a:latin typeface="Source Code Pro" charset="0"/>
                <a:ea typeface="Source Code Pro" charset="0"/>
                <a:cs typeface="Source Code Pro" charset="0"/>
              </a:rPr>
              <a:t>={e =&gt; </a:t>
            </a:r>
            <a:r>
              <a:rPr lang="en-US" sz="1600" dirty="0" err="1" smtClean="0">
                <a:solidFill>
                  <a:srgbClr val="025249"/>
                </a:solidFill>
                <a:latin typeface="Source Code Pro" charset="0"/>
                <a:ea typeface="Source Code Pro" charset="0"/>
                <a:cs typeface="Source Code Pro" charset="0"/>
              </a:rPr>
              <a:t>this.setState</a:t>
            </a:r>
            <a:r>
              <a:rPr lang="en-US" sz="1600" dirty="0" smtClean="0">
                <a:solidFill>
                  <a:srgbClr val="025249"/>
                </a:solidFill>
                <a:latin typeface="Source Code Pro" charset="0"/>
                <a:ea typeface="Source Code Pro" charset="0"/>
                <a:cs typeface="Source Code Pro" charset="0"/>
              </a:rPr>
              <a:t>({city: </a:t>
            </a:r>
            <a:r>
              <a:rPr lang="en-US" sz="1600" dirty="0" err="1" smtClean="0">
                <a:solidFill>
                  <a:srgbClr val="025249"/>
                </a:solidFill>
                <a:latin typeface="Source Code Pro" charset="0"/>
                <a:ea typeface="Source Code Pro" charset="0"/>
                <a:cs typeface="Source Code Pro" charset="0"/>
              </a:rPr>
              <a:t>e.target.value</a:t>
            </a:r>
            <a:r>
              <a:rPr lang="en-US" sz="1600" dirty="0" smtClean="0">
                <a:solidFill>
                  <a:srgbClr val="025249"/>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/&gt;</a:t>
            </a:r>
          </a:p>
          <a:p>
            <a:r>
              <a:rPr lang="en-US" sz="1600" dirty="0" smtClean="0">
                <a:solidFill>
                  <a:srgbClr val="025249"/>
                </a:solidFill>
                <a:latin typeface="Source Code Pro" charset="0"/>
                <a:ea typeface="Source Code Pro" charset="0"/>
                <a:cs typeface="Source Code Pro" charset="0"/>
              </a:rPr>
              <a:t>  &lt;</a:t>
            </a:r>
            <a:r>
              <a:rPr lang="en-US" sz="1600" dirty="0" err="1">
                <a:solidFill>
                  <a:srgbClr val="41719C"/>
                </a:solidFill>
                <a:latin typeface="Source Code Pro Medium" charset="0"/>
                <a:ea typeface="Source Code Pro Medium" charset="0"/>
                <a:cs typeface="Source Code Pro Medium" charset="0"/>
              </a:rPr>
              <a:t>WeatherPanel</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weather</a:t>
            </a:r>
            <a:r>
              <a:rPr lang="en-US" sz="1600" dirty="0" smtClean="0">
                <a:solidFill>
                  <a:srgbClr val="025249"/>
                </a:solidFill>
                <a:latin typeface="Source Code Pro" charset="0"/>
                <a:ea typeface="Source Code Pro" charset="0"/>
                <a:cs typeface="Source Code Pro" charset="0"/>
              </a:rPr>
              <a:t>={</a:t>
            </a:r>
            <a:r>
              <a:rPr lang="en-US" sz="1600" dirty="0" err="1" smtClean="0">
                <a:solidFill>
                  <a:srgbClr val="025249"/>
                </a:solidFill>
                <a:latin typeface="Source Code Pro" charset="0"/>
                <a:ea typeface="Source Code Pro" charset="0"/>
                <a:cs typeface="Source Code Pro" charset="0"/>
              </a:rPr>
              <a:t>this.state.weather</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/&gt;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&lt;/div&gt;;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r>
              <a:rPr lang="en-US" sz="1600" dirty="0">
                <a:solidFill>
                  <a:srgbClr val="025249"/>
                </a:solidFill>
                <a:latin typeface="Source Code Pro" charset="0"/>
                <a:ea typeface="Source Code Pro" charset="0"/>
                <a:cs typeface="Source Code Pro" charset="0"/>
              </a:rPr>
              <a:t>}</a:t>
            </a:r>
          </a:p>
        </p:txBody>
      </p:sp>
      <p:sp>
        <p:nvSpPr>
          <p:cNvPr id="4" name="Rechteck 3"/>
          <p:cNvSpPr/>
          <p:nvPr/>
        </p:nvSpPr>
        <p:spPr>
          <a:xfrm>
            <a:off x="-2" y="2887575"/>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Daten vom Server laden</a:t>
            </a:r>
            <a:endParaRPr lang="de-DE" sz="1500" b="1" dirty="0">
              <a:solidFill>
                <a:srgbClr val="025249"/>
              </a:solidFill>
              <a:latin typeface="Source Sans Pro Semibold" charset="0"/>
              <a:ea typeface="Source Sans Pro Semibold" charset="0"/>
              <a:cs typeface="Source Sans Pro Semibold" charset="0"/>
            </a:endParaRPr>
          </a:p>
        </p:txBody>
      </p:sp>
      <p:sp>
        <p:nvSpPr>
          <p:cNvPr id="5" name="Rechteck 4"/>
          <p:cNvSpPr/>
          <p:nvPr/>
        </p:nvSpPr>
        <p:spPr>
          <a:xfrm>
            <a:off x="-1" y="3385706"/>
            <a:ext cx="2759679" cy="553998"/>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Zustand setzen</a:t>
            </a:r>
          </a:p>
          <a:p>
            <a:r>
              <a:rPr lang="de-DE" sz="1500" b="1" dirty="0" smtClean="0">
                <a:solidFill>
                  <a:srgbClr val="025249"/>
                </a:solidFill>
                <a:latin typeface="Source Sans Pro Semibold" charset="0"/>
                <a:ea typeface="Source Sans Pro Semibold" charset="0"/>
                <a:cs typeface="Source Sans Pro Semibold" charset="0"/>
              </a:rPr>
              <a:t>(Antwort vom Server)</a:t>
            </a:r>
          </a:p>
        </p:txBody>
      </p:sp>
      <p:sp>
        <p:nvSpPr>
          <p:cNvPr id="6" name="Rechteck 5"/>
          <p:cNvSpPr/>
          <p:nvPr/>
        </p:nvSpPr>
        <p:spPr>
          <a:xfrm>
            <a:off x="0" y="5299972"/>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Geladene Daten anzeigen</a:t>
            </a:r>
            <a:endParaRPr lang="de-DE" sz="1500" b="1" dirty="0">
              <a:solidFill>
                <a:srgbClr val="025249"/>
              </a:solidFill>
              <a:latin typeface="Source Sans Pro Semibold" charset="0"/>
              <a:ea typeface="Source Sans Pro Semibold" charset="0"/>
              <a:cs typeface="Source Sans Pro Semibold" charset="0"/>
            </a:endParaRPr>
          </a:p>
        </p:txBody>
      </p:sp>
      <p:cxnSp>
        <p:nvCxnSpPr>
          <p:cNvPr id="7" name="Gerade Verbindung 6"/>
          <p:cNvCxnSpPr/>
          <p:nvPr/>
        </p:nvCxnSpPr>
        <p:spPr>
          <a:xfrm>
            <a:off x="9286240" y="2773680"/>
            <a:ext cx="9843" cy="2042160"/>
          </a:xfrm>
          <a:prstGeom prst="line">
            <a:avLst/>
          </a:prstGeom>
          <a:ln w="25400">
            <a:solidFill>
              <a:srgbClr val="EF7D1D"/>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sp useBgFill="1">
        <p:nvSpPr>
          <p:cNvPr id="8" name="Rechteck 7"/>
          <p:cNvSpPr/>
          <p:nvPr/>
        </p:nvSpPr>
        <p:spPr>
          <a:xfrm>
            <a:off x="8634873" y="4013076"/>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cxnSp>
        <p:nvCxnSpPr>
          <p:cNvPr id="11" name="Gerade Verbindung 10"/>
          <p:cNvCxnSpPr/>
          <p:nvPr/>
        </p:nvCxnSpPr>
        <p:spPr>
          <a:xfrm>
            <a:off x="4643120" y="2773680"/>
            <a:ext cx="4643120" cy="10775"/>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flipH="1">
            <a:off x="3915537" y="3662705"/>
            <a:ext cx="1020111" cy="642759"/>
          </a:xfrm>
          <a:prstGeom prst="line">
            <a:avLst/>
          </a:prstGeom>
          <a:ln w="25400">
            <a:solidFill>
              <a:srgbClr val="EF7D1D"/>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useBgFill="1">
        <p:nvSpPr>
          <p:cNvPr id="12" name="Rechteck 11"/>
          <p:cNvSpPr/>
          <p:nvPr/>
        </p:nvSpPr>
        <p:spPr>
          <a:xfrm>
            <a:off x="4029360" y="3794760"/>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spTree>
    <p:extLst>
      <p:ext uri="{BB962C8B-B14F-4D97-AF65-F5344CB8AC3E}">
        <p14:creationId xmlns:p14="http://schemas.microsoft.com/office/powerpoint/2010/main" val="2698638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Exkurs: Initialisierung und Lebenszyklus</a:t>
            </a:r>
            <a:endParaRPr lang="de-DE" dirty="0"/>
          </a:p>
        </p:txBody>
      </p:sp>
      <p:sp>
        <p:nvSpPr>
          <p:cNvPr id="3" name="Rechteck 2"/>
          <p:cNvSpPr/>
          <p:nvPr/>
        </p:nvSpPr>
        <p:spPr>
          <a:xfrm>
            <a:off x="2247900" y="901699"/>
            <a:ext cx="7658100" cy="5755422"/>
          </a:xfrm>
          <a:prstGeom prst="rect">
            <a:avLst/>
          </a:prstGeom>
        </p:spPr>
        <p:txBody>
          <a:bodyPr wrap="square">
            <a:spAutoFit/>
          </a:bodyPr>
          <a:lstStyle/>
          <a:p>
            <a:r>
              <a:rPr lang="en-US" sz="1600" dirty="0" smtClean="0">
                <a:solidFill>
                  <a:srgbClr val="025249"/>
                </a:solidFill>
                <a:latin typeface="Source Code Pro" charset="0"/>
                <a:ea typeface="Source Code Pro" charset="0"/>
                <a:cs typeface="Source Code Pro" charset="0"/>
              </a:rPr>
              <a:t>class </a:t>
            </a:r>
            <a:r>
              <a:rPr lang="en-US" sz="1600" dirty="0" err="1">
                <a:solidFill>
                  <a:srgbClr val="41719C"/>
                </a:solidFill>
                <a:latin typeface="Source Code Pro Medium" charset="0"/>
                <a:ea typeface="Source Code Pro Medium" charset="0"/>
                <a:cs typeface="Source Code Pro Medium" charset="0"/>
              </a:rPr>
              <a:t>WeatherView</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extends </a:t>
            </a:r>
            <a:r>
              <a:rPr lang="en-US" sz="1600" dirty="0" err="1">
                <a:solidFill>
                  <a:srgbClr val="025249"/>
                </a:solidFill>
                <a:latin typeface="Source Code Pro" charset="0"/>
                <a:ea typeface="Source Code Pro" charset="0"/>
                <a:cs typeface="Source Code Pro" charset="0"/>
              </a:rPr>
              <a:t>React.Component</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p>
          <a:p>
            <a:r>
              <a:rPr lang="en-US" sz="1600" dirty="0" smtClean="0">
                <a:solidFill>
                  <a:srgbClr val="025249"/>
                </a:solidFill>
                <a:latin typeface="Source Code Pro" charset="0"/>
                <a:ea typeface="Source Code Pro" charset="0"/>
                <a:cs typeface="Source Code Pro" charset="0"/>
              </a:rPr>
              <a:t> constructor</a:t>
            </a:r>
            <a:r>
              <a:rPr lang="en-US" sz="1600" dirty="0">
                <a:solidFill>
                  <a:srgbClr val="025249"/>
                </a:solidFill>
                <a:latin typeface="Source Code Pro" charset="0"/>
                <a:ea typeface="Source Code Pro" charset="0"/>
                <a:cs typeface="Source Code Pro" charset="0"/>
              </a:rPr>
              <a:t>() {</a:t>
            </a:r>
          </a:p>
          <a:p>
            <a:r>
              <a:rPr lang="en-US" sz="1600" dirty="0" smtClean="0">
                <a:solidFill>
                  <a:srgbClr val="025249"/>
                </a:solidFill>
                <a:latin typeface="Source Code Pro" charset="0"/>
                <a:ea typeface="Source Code Pro" charset="0"/>
                <a:cs typeface="Source Code Pro" charset="0"/>
              </a:rPr>
              <a:t>  </a:t>
            </a:r>
            <a:r>
              <a:rPr lang="en-US" sz="1600" dirty="0" err="1" smtClean="0">
                <a:solidFill>
                  <a:srgbClr val="EF7D1D"/>
                </a:solidFill>
                <a:latin typeface="Source Code Pro" charset="0"/>
                <a:ea typeface="Source Code Pro" charset="0"/>
                <a:cs typeface="Source Code Pro" charset="0"/>
              </a:rPr>
              <a:t>this.state</a:t>
            </a:r>
            <a:r>
              <a:rPr lang="en-US" sz="1600" dirty="0" smtClean="0">
                <a:solidFill>
                  <a:srgbClr val="EF7D1D"/>
                </a:solidFill>
                <a:latin typeface="Source Code Pro" charset="0"/>
                <a:ea typeface="Source Code Pro" charset="0"/>
                <a:cs typeface="Source Code Pro" charset="0"/>
              </a:rPr>
              <a:t> </a:t>
            </a:r>
            <a:r>
              <a:rPr lang="en-US" sz="1600" dirty="0">
                <a:solidFill>
                  <a:srgbClr val="EF7D1D"/>
                </a:solidFill>
                <a:latin typeface="Source Code Pro" charset="0"/>
                <a:ea typeface="Source Code Pro" charset="0"/>
                <a:cs typeface="Source Code Pro" charset="0"/>
              </a:rPr>
              <a:t>= { city: ‘Hamburg’ };</a:t>
            </a: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err="1">
                <a:solidFill>
                  <a:srgbClr val="EF7D1D"/>
                </a:solidFill>
                <a:latin typeface="Source Code Pro" charset="0"/>
                <a:ea typeface="Source Code Pro" charset="0"/>
                <a:cs typeface="Source Code Pro" charset="0"/>
              </a:rPr>
              <a:t>componentDidMount</a:t>
            </a:r>
            <a:r>
              <a:rPr lang="en-US" sz="1600" dirty="0">
                <a:solidFill>
                  <a:srgbClr val="EF7D1D"/>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this.fetchWeather</a:t>
            </a:r>
            <a:r>
              <a:rPr lang="en-US" sz="1600" dirty="0" smtClean="0">
                <a:solidFill>
                  <a:srgbClr val="025249"/>
                </a:solidFill>
                <a:latin typeface="Source Code Pro" charset="0"/>
                <a:ea typeface="Source Code Pro" charset="0"/>
                <a:cs typeface="Source Code Pro" charset="0"/>
              </a:rPr>
              <a:t>(); }</a:t>
            </a:r>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fetchWeather</a:t>
            </a:r>
            <a:r>
              <a:rPr lang="en-US" sz="1600" dirty="0">
                <a:solidFill>
                  <a:srgbClr val="025249"/>
                </a:solidFill>
                <a:latin typeface="Source Code Pro" charset="0"/>
                <a:ea typeface="Source Code Pro" charset="0"/>
                <a:cs typeface="Source Code Pro" charset="0"/>
              </a:rPr>
              <a:t>() {</a:t>
            </a:r>
          </a:p>
          <a:p>
            <a:r>
              <a:rPr lang="en-US" sz="1600" dirty="0" smtClean="0">
                <a:solidFill>
                  <a:srgbClr val="025249"/>
                </a:solidFill>
                <a:latin typeface="Source Code Pro" charset="0"/>
                <a:ea typeface="Source Code Pro" charset="0"/>
                <a:cs typeface="Source Code Pro" charset="0"/>
              </a:rPr>
              <a:t>  fetch(</a:t>
            </a:r>
            <a:r>
              <a:rPr lang="en-US" sz="1600" dirty="0">
                <a:solidFill>
                  <a:srgbClr val="025249"/>
                </a:solidFill>
                <a:latin typeface="Source Code Pro" charset="0"/>
                <a:ea typeface="Source Code Pro" charset="0"/>
                <a:cs typeface="Source Code Pro" charset="0"/>
              </a:rPr>
              <a:t>`http://</a:t>
            </a:r>
            <a:r>
              <a:rPr lang="en-US" sz="1600" dirty="0" err="1">
                <a:solidFill>
                  <a:srgbClr val="025249"/>
                </a:solidFill>
                <a:latin typeface="Source Code Pro" charset="0"/>
                <a:ea typeface="Source Code Pro" charset="0"/>
                <a:cs typeface="Source Code Pro" charset="0"/>
              </a:rPr>
              <a:t>api.w.org</a:t>
            </a:r>
            <a:r>
              <a:rPr lang="en-US" sz="1600" dirty="0" smtClean="0">
                <a:solidFill>
                  <a:srgbClr val="025249"/>
                </a:solidFill>
                <a:latin typeface="Source Code Pro" charset="0"/>
                <a:ea typeface="Source Code Pro" charset="0"/>
                <a:cs typeface="Source Code Pro" charset="0"/>
              </a:rPr>
              <a:t>/${</a:t>
            </a:r>
            <a:r>
              <a:rPr lang="en-US" sz="1600" dirty="0" err="1">
                <a:solidFill>
                  <a:srgbClr val="025249"/>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then(response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response.json</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then(weather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this.setState</a:t>
            </a:r>
            <a:r>
              <a:rPr lang="en-US" sz="1600" dirty="0">
                <a:solidFill>
                  <a:srgbClr val="025249"/>
                </a:solidFill>
                <a:latin typeface="Source Code Pro" charset="0"/>
                <a:ea typeface="Source Code Pro" charset="0"/>
                <a:cs typeface="Source Code Pro" charset="0"/>
              </a:rPr>
              <a:t>({weather}))</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render() {</a:t>
            </a:r>
          </a:p>
          <a:p>
            <a:r>
              <a:rPr lang="en-US" sz="1600" dirty="0">
                <a:solidFill>
                  <a:srgbClr val="025249"/>
                </a:solidFill>
                <a:latin typeface="Source Code Pro" charset="0"/>
                <a:ea typeface="Source Code Pro" charset="0"/>
                <a:cs typeface="Source Code Pro" charset="0"/>
              </a:rPr>
              <a:t>  return &lt;div&gt;</a:t>
            </a:r>
          </a:p>
          <a:p>
            <a:r>
              <a:rPr lang="en-US" sz="1600" dirty="0">
                <a:solidFill>
                  <a:srgbClr val="025249"/>
                </a:solidFill>
                <a:latin typeface="Source Code Pro" charset="0"/>
                <a:ea typeface="Source Code Pro" charset="0"/>
                <a:cs typeface="Source Code Pro" charset="0"/>
              </a:rPr>
              <a:t>  &lt;</a:t>
            </a:r>
            <a:r>
              <a:rPr lang="en-US" sz="1600" dirty="0">
                <a:solidFill>
                  <a:srgbClr val="41719C"/>
                </a:solidFill>
                <a:latin typeface="Source Code Pro" charset="0"/>
                <a:ea typeface="Source Code Pro" charset="0"/>
                <a:cs typeface="Source Code Pro" charset="0"/>
              </a:rPr>
              <a:t>Button</a:t>
            </a:r>
            <a:r>
              <a:rPr lang="en-US" sz="1600" dirty="0">
                <a:solidFill>
                  <a:srgbClr val="025249"/>
                </a:solidFill>
                <a:latin typeface="Source Code Pro" charset="0"/>
                <a:ea typeface="Source Code Pro" charset="0"/>
                <a:cs typeface="Source Code Pro" charset="0"/>
              </a:rPr>
              <a:t> label=‘Load’ </a:t>
            </a:r>
            <a:r>
              <a:rPr lang="en-US" sz="1600" dirty="0" err="1">
                <a:solidFill>
                  <a:srgbClr val="025249"/>
                </a:solidFill>
                <a:latin typeface="Source Code Pro" charset="0"/>
                <a:ea typeface="Source Code Pro" charset="0"/>
                <a:cs typeface="Source Code Pro" charset="0"/>
              </a:rPr>
              <a:t>onClick</a:t>
            </a:r>
            <a:r>
              <a:rPr lang="en-US" sz="1600" dirty="0">
                <a:solidFill>
                  <a:srgbClr val="025249"/>
                </a:solidFill>
                <a:latin typeface="Source Code Pro" charset="0"/>
                <a:ea typeface="Source Code Pro" charset="0"/>
                <a:cs typeface="Source Code Pro" charset="0"/>
              </a:rPr>
              <a:t>={() =&gt; </a:t>
            </a:r>
            <a:r>
              <a:rPr lang="en-US" sz="1600" dirty="0" err="1">
                <a:solidFill>
                  <a:srgbClr val="025249"/>
                </a:solidFill>
                <a:latin typeface="Source Code Pro" charset="0"/>
                <a:ea typeface="Source Code Pro" charset="0"/>
                <a:cs typeface="Source Code Pro" charset="0"/>
              </a:rPr>
              <a:t>this.fetchWeather</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&lt;input type=‘text’ value={</a:t>
            </a:r>
            <a:r>
              <a:rPr lang="en-US" sz="1600" dirty="0" err="1">
                <a:solidFill>
                  <a:srgbClr val="025249"/>
                </a:solidFill>
                <a:latin typeface="Source Code Pro" charset="0"/>
                <a:ea typeface="Source Code Pro" charset="0"/>
                <a:cs typeface="Source Code Pro" charset="0"/>
              </a:rPr>
              <a:t>this.state.city</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onChange</a:t>
            </a:r>
            <a:r>
              <a:rPr lang="en-US" sz="1600" dirty="0">
                <a:solidFill>
                  <a:srgbClr val="025249"/>
                </a:solidFill>
                <a:latin typeface="Source Code Pro" charset="0"/>
                <a:ea typeface="Source Code Pro" charset="0"/>
                <a:cs typeface="Source Code Pro" charset="0"/>
              </a:rPr>
              <a:t>={e =&gt; </a:t>
            </a:r>
            <a:r>
              <a:rPr lang="en-US" sz="1600" dirty="0" err="1">
                <a:solidFill>
                  <a:srgbClr val="025249"/>
                </a:solidFill>
                <a:latin typeface="Source Code Pro" charset="0"/>
                <a:ea typeface="Source Code Pro" charset="0"/>
                <a:cs typeface="Source Code Pro" charset="0"/>
              </a:rPr>
              <a:t>this.setState</a:t>
            </a:r>
            <a:r>
              <a:rPr lang="en-US" sz="1600" dirty="0">
                <a:solidFill>
                  <a:srgbClr val="025249"/>
                </a:solidFill>
                <a:latin typeface="Source Code Pro" charset="0"/>
                <a:ea typeface="Source Code Pro" charset="0"/>
                <a:cs typeface="Source Code Pro" charset="0"/>
              </a:rPr>
              <a:t>({city: </a:t>
            </a:r>
            <a:r>
              <a:rPr lang="en-US" sz="1600" dirty="0" err="1">
                <a:solidFill>
                  <a:srgbClr val="025249"/>
                </a:solidFill>
                <a:latin typeface="Source Code Pro" charset="0"/>
                <a:ea typeface="Source Code Pro" charset="0"/>
                <a:cs typeface="Source Code Pro" charset="0"/>
              </a:rPr>
              <a:t>e.target.value</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a:t>
            </a:r>
            <a:r>
              <a:rPr lang="en-US" sz="1600" dirty="0" err="1">
                <a:solidFill>
                  <a:srgbClr val="41719C"/>
                </a:solidFill>
                <a:latin typeface="Source Code Pro Medium" charset="0"/>
                <a:ea typeface="Source Code Pro Medium" charset="0"/>
                <a:cs typeface="Source Code Pro Medium" charset="0"/>
              </a:rPr>
              <a:t>WeatherPanel</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weather={</a:t>
            </a:r>
            <a:r>
              <a:rPr lang="en-US" sz="1600" dirty="0" err="1">
                <a:solidFill>
                  <a:srgbClr val="025249"/>
                </a:solidFill>
                <a:latin typeface="Source Code Pro" charset="0"/>
                <a:ea typeface="Source Code Pro" charset="0"/>
                <a:cs typeface="Source Code Pro" charset="0"/>
              </a:rPr>
              <a:t>this.state.weather</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&lt;/div&gt;;</a:t>
            </a:r>
          </a:p>
          <a:p>
            <a:r>
              <a:rPr lang="en-US" sz="1600" dirty="0">
                <a:solidFill>
                  <a:srgbClr val="025249"/>
                </a:solidFill>
                <a:latin typeface="Source Code Pro" charset="0"/>
                <a:ea typeface="Source Code Pro" charset="0"/>
                <a:cs typeface="Source Code Pro" charset="0"/>
              </a:rPr>
              <a:t> }</a:t>
            </a:r>
          </a:p>
          <a:p>
            <a:r>
              <a:rPr lang="en-US" sz="1600" dirty="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p:txBody>
      </p:sp>
      <p:sp>
        <p:nvSpPr>
          <p:cNvPr id="8" name="Rechteck 7"/>
          <p:cNvSpPr/>
          <p:nvPr/>
        </p:nvSpPr>
        <p:spPr>
          <a:xfrm>
            <a:off x="-2" y="1382827"/>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Zustand initialisieren</a:t>
            </a:r>
            <a:endParaRPr lang="de-DE" sz="1500" b="1" dirty="0">
              <a:solidFill>
                <a:srgbClr val="025249"/>
              </a:solidFill>
              <a:latin typeface="Source Sans Pro Semibold" charset="0"/>
              <a:ea typeface="Source Sans Pro Semibold" charset="0"/>
              <a:cs typeface="Source Sans Pro Semibold" charset="0"/>
            </a:endParaRPr>
          </a:p>
        </p:txBody>
      </p:sp>
      <p:sp>
        <p:nvSpPr>
          <p:cNvPr id="9" name="Rechteck 8"/>
          <p:cNvSpPr/>
          <p:nvPr/>
        </p:nvSpPr>
        <p:spPr>
          <a:xfrm>
            <a:off x="-3" y="2163875"/>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Initiales laden auslösen</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161636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1"/>
            <a:ext cx="7597902" cy="1142620"/>
          </a:xfrm>
          <a:prstGeom prst="rect">
            <a:avLst/>
          </a:prstGeom>
        </p:spPr>
        <p:txBody>
          <a:bodyPr wrap="square">
            <a:spAutoFit/>
          </a:bodyPr>
          <a:lstStyle/>
          <a:p>
            <a:pPr algn="ctr"/>
            <a:r>
              <a:rPr lang="de-DE" sz="2925" b="1" dirty="0">
                <a:solidFill>
                  <a:srgbClr val="025249"/>
                </a:solidFill>
                <a:latin typeface="Source Sans Pro Semibold" charset="0"/>
                <a:ea typeface="Source Sans Pro Semibold" charset="0"/>
                <a:cs typeface="Source Sans Pro Semibold" charset="0"/>
              </a:rPr>
              <a:t>A JAVASCRIPT LIBRARY FOR BUILDING</a:t>
            </a:r>
          </a:p>
          <a:p>
            <a:pPr algn="ctr"/>
            <a:r>
              <a:rPr lang="de-DE" sz="3900" b="1" dirty="0">
                <a:solidFill>
                  <a:srgbClr val="EF7D1D"/>
                </a:solidFill>
                <a:latin typeface="Source Sans Pro Semibold" charset="0"/>
                <a:ea typeface="Source Sans Pro Semibold" charset="0"/>
                <a:cs typeface="Source Sans Pro Semibold" charset="0"/>
              </a:rPr>
              <a:t>USER INTERFACES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5018365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393508" y="1603820"/>
            <a:ext cx="9118986" cy="4219956"/>
          </a:xfrm>
          <a:prstGeom prst="rect">
            <a:avLst/>
          </a:prstGeom>
        </p:spPr>
      </p:pic>
    </p:spTree>
    <p:extLst>
      <p:ext uri="{BB962C8B-B14F-4D97-AF65-F5344CB8AC3E}">
        <p14:creationId xmlns:p14="http://schemas.microsoft.com/office/powerpoint/2010/main" val="8994235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6297108"/>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React.createElement</a:t>
            </a:r>
            <a:r>
              <a:rPr lang="de-DE" sz="2400" dirty="0">
                <a:solidFill>
                  <a:srgbClr val="025249"/>
                </a:solidFill>
                <a:latin typeface="Source Sans Pro" charset="0"/>
                <a:ea typeface="Source Sans Pro" charset="0"/>
                <a:cs typeface="Source Sans Pro" charset="0"/>
              </a:rPr>
              <a:t>() liefert 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DOM </a:t>
            </a:r>
            <a:r>
              <a:rPr lang="de-DE" sz="2400" dirty="0" smtClean="0">
                <a:solidFill>
                  <a:srgbClr val="EF7D1D"/>
                </a:solidFill>
                <a:latin typeface="Source Sans Pro" charset="0"/>
                <a:ea typeface="Source Sans Pro" charset="0"/>
                <a:cs typeface="Source Sans Pro" charset="0"/>
              </a:rPr>
              <a:t>Events</a:t>
            </a:r>
            <a:r>
              <a:rPr lang="de-DE" sz="2400" dirty="0" smtClean="0">
                <a:solidFill>
                  <a:srgbClr val="025249"/>
                </a:solidFill>
                <a:latin typeface="Source Sans Pro" charset="0"/>
                <a:ea typeface="Source Sans Pro" charset="0"/>
                <a:cs typeface="Source Sans Pro" charset="0"/>
              </a:rPr>
              <a:t> sind </a:t>
            </a:r>
            <a:r>
              <a:rPr lang="de-DE" sz="2400" dirty="0" err="1" smtClean="0">
                <a:solidFill>
                  <a:srgbClr val="025249"/>
                </a:solidFill>
                <a:latin typeface="Source Sans Pro" charset="0"/>
                <a:ea typeface="Source Sans Pro" charset="0"/>
                <a:cs typeface="Source Sans Pro" charset="0"/>
              </a:rPr>
              <a:t>gewrappt</a:t>
            </a: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und Repräsentation</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a:t>
            </a:r>
            <a:r>
              <a:rPr lang="de-DE" sz="2400" dirty="0" smtClean="0">
                <a:solidFill>
                  <a:srgbClr val="025249"/>
                </a:solidFill>
                <a:latin typeface="Source Sans Pro" charset="0"/>
                <a:ea typeface="Source Sans Pro" charset="0"/>
                <a:cs typeface="Source Sans Pro" charset="0"/>
              </a:rPr>
              <a:t>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React</a:t>
            </a:r>
            <a:r>
              <a:rPr lang="de-DE" dirty="0" smtClean="0"/>
              <a:t>: „UI </a:t>
            </a:r>
            <a:r>
              <a:rPr lang="de-DE" dirty="0" err="1" smtClean="0"/>
              <a:t>as</a:t>
            </a:r>
            <a:r>
              <a:rPr lang="de-DE" dirty="0" smtClean="0"/>
              <a:t> a </a:t>
            </a:r>
            <a:r>
              <a:rPr lang="de-DE" dirty="0" err="1" smtClean="0"/>
              <a:t>Function</a:t>
            </a:r>
            <a:r>
              <a:rPr lang="de-DE" dirty="0" smtClean="0"/>
              <a:t>“</a:t>
            </a:r>
            <a:endParaRPr lang="de-DE" dirty="0"/>
          </a:p>
        </p:txBody>
      </p:sp>
      <p:grpSp>
        <p:nvGrpSpPr>
          <p:cNvPr id="3" name="Gruppierung 2"/>
          <p:cNvGrpSpPr/>
          <p:nvPr/>
        </p:nvGrpSpPr>
        <p:grpSpPr>
          <a:xfrm>
            <a:off x="344012" y="1124138"/>
            <a:ext cx="9217977" cy="2624689"/>
            <a:chOff x="454819" y="967386"/>
            <a:chExt cx="11345202" cy="3230386"/>
          </a:xfrm>
        </p:grpSpPr>
        <p:grpSp>
          <p:nvGrpSpPr>
            <p:cNvPr id="20" name="Gruppierung 19"/>
            <p:cNvGrpSpPr/>
            <p:nvPr/>
          </p:nvGrpSpPr>
          <p:grpSpPr>
            <a:xfrm>
              <a:off x="454819" y="967386"/>
              <a:ext cx="2398563" cy="3226110"/>
              <a:chOff x="345091" y="1820826"/>
              <a:chExt cx="2398563" cy="3226110"/>
            </a:xfrm>
          </p:grpSpPr>
          <p:pic>
            <p:nvPicPr>
              <p:cNvPr id="6" name="Bild 5"/>
              <p:cNvPicPr>
                <a:picLocks noChangeAspect="1"/>
              </p:cNvPicPr>
              <p:nvPr/>
            </p:nvPicPr>
            <p:blipFill>
              <a:blip r:embed="rId3"/>
              <a:stretch>
                <a:fillRect/>
              </a:stretch>
            </p:blipFill>
            <p:spPr>
              <a:xfrm>
                <a:off x="345091" y="2429255"/>
                <a:ext cx="2398563" cy="2617681"/>
              </a:xfrm>
              <a:prstGeom prst="rect">
                <a:avLst/>
              </a:prstGeom>
            </p:spPr>
          </p:pic>
          <p:sp>
            <p:nvSpPr>
              <p:cNvPr id="8" name="Textfeld 7"/>
              <p:cNvSpPr txBox="1"/>
              <p:nvPr/>
            </p:nvSpPr>
            <p:spPr>
              <a:xfrm>
                <a:off x="991954" y="1820826"/>
                <a:ext cx="110483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a:t>
                </a:r>
              </a:p>
            </p:txBody>
          </p:sp>
        </p:grpSp>
        <p:grpSp>
          <p:nvGrpSpPr>
            <p:cNvPr id="18" name="Gruppierung 17"/>
            <p:cNvGrpSpPr/>
            <p:nvPr/>
          </p:nvGrpSpPr>
          <p:grpSpPr>
            <a:xfrm>
              <a:off x="6419245" y="967386"/>
              <a:ext cx="2398563" cy="3230386"/>
              <a:chOff x="5480461" y="1820826"/>
              <a:chExt cx="2398563" cy="3230386"/>
            </a:xfrm>
          </p:grpSpPr>
          <p:pic>
            <p:nvPicPr>
              <p:cNvPr id="5" name="Bild 4"/>
              <p:cNvPicPr>
                <a:picLocks noChangeAspect="1"/>
              </p:cNvPicPr>
              <p:nvPr/>
            </p:nvPicPr>
            <p:blipFill>
              <a:blip r:embed="rId4"/>
              <a:stretch>
                <a:fillRect/>
              </a:stretch>
            </p:blipFill>
            <p:spPr>
              <a:xfrm>
                <a:off x="5480461" y="2429255"/>
                <a:ext cx="2398563" cy="2621957"/>
              </a:xfrm>
              <a:prstGeom prst="rect">
                <a:avLst/>
              </a:prstGeom>
            </p:spPr>
          </p:pic>
          <p:sp>
            <p:nvSpPr>
              <p:cNvPr id="13" name="Textfeld 12"/>
              <p:cNvSpPr txBox="1"/>
              <p:nvPr/>
            </p:nvSpPr>
            <p:spPr>
              <a:xfrm>
                <a:off x="5643956" y="1820826"/>
                <a:ext cx="2071572"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(R3!demo)</a:t>
                </a:r>
              </a:p>
            </p:txBody>
          </p:sp>
        </p:grpSp>
        <p:grpSp>
          <p:nvGrpSpPr>
            <p:cNvPr id="17" name="Gruppierung 16"/>
            <p:cNvGrpSpPr/>
            <p:nvPr/>
          </p:nvGrpSpPr>
          <p:grpSpPr>
            <a:xfrm>
              <a:off x="9401458" y="967386"/>
              <a:ext cx="2398563" cy="3230386"/>
              <a:chOff x="8048146" y="1820826"/>
              <a:chExt cx="2398563" cy="3230386"/>
            </a:xfrm>
          </p:grpSpPr>
          <p:pic>
            <p:nvPicPr>
              <p:cNvPr id="7" name="Bild 6"/>
              <p:cNvPicPr>
                <a:picLocks noChangeAspect="1"/>
              </p:cNvPicPr>
              <p:nvPr/>
            </p:nvPicPr>
            <p:blipFill>
              <a:blip r:embed="rId5"/>
              <a:stretch>
                <a:fillRect/>
              </a:stretch>
            </p:blipFill>
            <p:spPr>
              <a:xfrm>
                <a:off x="8048146" y="2429255"/>
                <a:ext cx="2398563" cy="2621957"/>
              </a:xfrm>
              <a:prstGeom prst="rect">
                <a:avLst/>
              </a:prstGeom>
            </p:spPr>
          </p:pic>
          <p:sp>
            <p:nvSpPr>
              <p:cNvPr id="14" name="Textfeld 13"/>
              <p:cNvSpPr txBox="1"/>
              <p:nvPr/>
            </p:nvSpPr>
            <p:spPr>
              <a:xfrm>
                <a:off x="8556903" y="1820826"/>
                <a:ext cx="138104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a:t>
                </a:r>
              </a:p>
            </p:txBody>
          </p:sp>
        </p:grpSp>
        <p:grpSp>
          <p:nvGrpSpPr>
            <p:cNvPr id="19" name="Gruppierung 18"/>
            <p:cNvGrpSpPr/>
            <p:nvPr/>
          </p:nvGrpSpPr>
          <p:grpSpPr>
            <a:xfrm>
              <a:off x="3437032" y="967386"/>
              <a:ext cx="2398563" cy="3230386"/>
              <a:chOff x="2912776" y="1820826"/>
              <a:chExt cx="2398563" cy="3230386"/>
            </a:xfrm>
          </p:grpSpPr>
          <p:pic>
            <p:nvPicPr>
              <p:cNvPr id="15" name="Bild 14"/>
              <p:cNvPicPr>
                <a:picLocks noChangeAspect="1"/>
              </p:cNvPicPr>
              <p:nvPr/>
            </p:nvPicPr>
            <p:blipFill>
              <a:blip r:embed="rId5"/>
              <a:stretch>
                <a:fillRect/>
              </a:stretch>
            </p:blipFill>
            <p:spPr>
              <a:xfrm>
                <a:off x="2912776" y="2429255"/>
                <a:ext cx="2398563" cy="2621957"/>
              </a:xfrm>
              <a:prstGeom prst="rect">
                <a:avLst/>
              </a:prstGeom>
            </p:spPr>
          </p:pic>
          <p:sp>
            <p:nvSpPr>
              <p:cNvPr id="16" name="Textfeld 15"/>
              <p:cNvSpPr txBox="1"/>
              <p:nvPr/>
            </p:nvSpPr>
            <p:spPr>
              <a:xfrm>
                <a:off x="3421533" y="1820826"/>
                <a:ext cx="138104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a:t>
                </a:r>
              </a:p>
            </p:txBody>
          </p:sp>
        </p:grpSp>
      </p:grpSp>
      <p:sp>
        <p:nvSpPr>
          <p:cNvPr id="21" name="Rechteck 20"/>
          <p:cNvSpPr/>
          <p:nvPr/>
        </p:nvSpPr>
        <p:spPr>
          <a:xfrm>
            <a:off x="344012" y="4282962"/>
            <a:ext cx="9217976" cy="2252924"/>
          </a:xfrm>
          <a:prstGeom prst="rect">
            <a:avLst/>
          </a:prstGeom>
        </p:spPr>
        <p:txBody>
          <a:bodyPr wrap="square">
            <a:spAutoFit/>
          </a:bodyPr>
          <a:lstStyle/>
          <a:p>
            <a:pPr>
              <a:lnSpc>
                <a:spcPct val="120000"/>
              </a:lnSpc>
            </a:pPr>
            <a:r>
              <a:rPr lang="de-DE" sz="1950" b="1" dirty="0" smtClean="0">
                <a:solidFill>
                  <a:srgbClr val="EF7D1D"/>
                </a:solidFill>
                <a:latin typeface="Source Sans Pro" charset="0"/>
                <a:ea typeface="Source Sans Pro" charset="0"/>
                <a:cs typeface="Source Sans Pro" charset="0"/>
              </a:rPr>
              <a:t>f(zustand) </a:t>
            </a:r>
            <a:r>
              <a:rPr lang="de-DE" sz="1950" b="1" dirty="0">
                <a:solidFill>
                  <a:srgbClr val="EF7D1D"/>
                </a:solidFill>
                <a:latin typeface="Source Sans Pro" charset="0"/>
                <a:ea typeface="Source Sans Pro" charset="0"/>
                <a:cs typeface="Source Sans Pro" charset="0"/>
                <a:sym typeface="Wingdings"/>
              </a:rPr>
              <a:t> </a:t>
            </a:r>
            <a:r>
              <a:rPr lang="de-DE" sz="1950" b="1" dirty="0">
                <a:solidFill>
                  <a:srgbClr val="EF7D1D"/>
                </a:solidFill>
                <a:latin typeface="Source Sans Pro" charset="0"/>
                <a:ea typeface="Source Sans Pro" charset="0"/>
                <a:cs typeface="Source Sans Pro" charset="0"/>
              </a:rPr>
              <a:t>UI</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Es wird genau eine UI zu genau einem Zustand gerendert</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Model </a:t>
            </a:r>
            <a:r>
              <a:rPr lang="de-DE" sz="1950" dirty="0">
                <a:solidFill>
                  <a:srgbClr val="025249"/>
                </a:solidFill>
                <a:latin typeface="Source Sans Pro Semibold" charset="0"/>
                <a:ea typeface="Source Sans Pro Semibold" charset="0"/>
                <a:cs typeface="Source Sans Pro Semibold" charset="0"/>
              </a:rPr>
              <a:t>mit </a:t>
            </a:r>
            <a:r>
              <a:rPr lang="de-DE" sz="1950" dirty="0">
                <a:solidFill>
                  <a:srgbClr val="EF7D1D"/>
                </a:solidFill>
                <a:latin typeface="Source Sans Pro Semibold" charset="0"/>
                <a:ea typeface="Source Sans Pro Semibold" charset="0"/>
                <a:cs typeface="Source Sans Pro Semibold" charset="0"/>
              </a:rPr>
              <a:t>allen</a:t>
            </a:r>
            <a:r>
              <a:rPr lang="de-DE" sz="1950" dirty="0">
                <a:solidFill>
                  <a:srgbClr val="025249"/>
                </a:solidFill>
                <a:latin typeface="Source Sans Pro Semibold" charset="0"/>
                <a:ea typeface="Source Sans Pro Semibold" charset="0"/>
                <a:cs typeface="Source Sans Pro Semibold" charset="0"/>
              </a:rPr>
              <a:t> Zuständen (Textfelder, Auswahllisten </a:t>
            </a:r>
            <a:r>
              <a:rPr lang="de-DE" sz="1950" dirty="0" err="1">
                <a:solidFill>
                  <a:srgbClr val="025249"/>
                </a:solidFill>
                <a:latin typeface="Source Sans Pro Semibold" charset="0"/>
                <a:ea typeface="Source Sans Pro Semibold" charset="0"/>
                <a:cs typeface="Source Sans Pro Semibold" charset="0"/>
              </a:rPr>
              <a:t>etc</a:t>
            </a:r>
            <a:r>
              <a:rPr lang="de-DE" sz="1950" dirty="0">
                <a:solidFill>
                  <a:srgbClr val="025249"/>
                </a:solidFill>
                <a:latin typeface="Source Sans Pro Semibold" charset="0"/>
                <a:ea typeface="Source Sans Pro Semibold" charset="0"/>
                <a:cs typeface="Source Sans Pro Semibold" charset="0"/>
              </a:rPr>
              <a:t>)</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Deklarativ, </a:t>
            </a:r>
            <a:r>
              <a:rPr lang="de-DE" sz="1950" dirty="0" smtClean="0">
                <a:solidFill>
                  <a:srgbClr val="025249"/>
                </a:solidFill>
                <a:latin typeface="Source Sans Pro Semibold" charset="0"/>
                <a:ea typeface="Source Sans Pro Semibold" charset="0"/>
                <a:cs typeface="Source Sans Pro Semibold" charset="0"/>
              </a:rPr>
              <a:t>keine Seiteneffekte</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Sehr einfaches Prinzip</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Performant durch </a:t>
            </a:r>
            <a:r>
              <a:rPr lang="de-DE" sz="1950" dirty="0" smtClean="0">
                <a:solidFill>
                  <a:srgbClr val="EF7D1D"/>
                </a:solidFill>
                <a:latin typeface="Source Sans Pro Semibold" charset="0"/>
                <a:ea typeface="Source Sans Pro Semibold" charset="0"/>
                <a:cs typeface="Source Sans Pro Semibold" charset="0"/>
              </a:rPr>
              <a:t>Virtual DOM</a:t>
            </a:r>
            <a:endParaRPr lang="de-DE" sz="1950"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604297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Kommunikation zwischen Komponenten</a:t>
            </a:r>
            <a:endParaRPr lang="de-DE" dirty="0"/>
          </a:p>
        </p:txBody>
      </p:sp>
      <p:pic>
        <p:nvPicPr>
          <p:cNvPr id="8" name="Bild 7"/>
          <p:cNvPicPr>
            <a:picLocks noChangeAspect="1"/>
          </p:cNvPicPr>
          <p:nvPr/>
        </p:nvPicPr>
        <p:blipFill>
          <a:blip r:embed="rId2"/>
          <a:stretch>
            <a:fillRect/>
          </a:stretch>
        </p:blipFill>
        <p:spPr>
          <a:xfrm>
            <a:off x="1739900" y="1153159"/>
            <a:ext cx="6426200" cy="3098800"/>
          </a:xfrm>
          <a:prstGeom prst="rect">
            <a:avLst/>
          </a:prstGeom>
        </p:spPr>
      </p:pic>
      <p:sp>
        <p:nvSpPr>
          <p:cNvPr id="2" name="Textfeld 1"/>
          <p:cNvSpPr txBox="1"/>
          <p:nvPr/>
        </p:nvSpPr>
        <p:spPr>
          <a:xfrm>
            <a:off x="782320" y="4612640"/>
            <a:ext cx="8676640" cy="1754326"/>
          </a:xfrm>
          <a:prstGeom prst="rect">
            <a:avLst/>
          </a:prstGeom>
          <a:noFill/>
        </p:spPr>
        <p:txBody>
          <a:bodyPr wrap="square" rtlCol="0">
            <a:spAutoFit/>
          </a:bodyPr>
          <a:lstStyle/>
          <a:p>
            <a:r>
              <a:rPr lang="de-DE" dirty="0" smtClean="0"/>
              <a:t>Zwei mal State: kein Problem</a:t>
            </a:r>
          </a:p>
          <a:p>
            <a:r>
              <a:rPr lang="de-DE" dirty="0" smtClean="0"/>
              <a:t>Typische </a:t>
            </a:r>
            <a:r>
              <a:rPr lang="de-DE" dirty="0" err="1" smtClean="0"/>
              <a:t>React</a:t>
            </a:r>
            <a:r>
              <a:rPr lang="de-DE" dirty="0" smtClean="0"/>
              <a:t>-Anwendung: oben Container-Komponente, darunter UI-Komponenten</a:t>
            </a:r>
          </a:p>
          <a:p>
            <a:endParaRPr lang="de-DE" dirty="0"/>
          </a:p>
          <a:p>
            <a:r>
              <a:rPr lang="de-DE" dirty="0" smtClean="0"/>
              <a:t>Problem mit der Grafik: wenn </a:t>
            </a:r>
            <a:r>
              <a:rPr lang="de-DE" dirty="0" err="1" smtClean="0"/>
              <a:t>PasswordView</a:t>
            </a:r>
            <a:r>
              <a:rPr lang="de-DE" dirty="0" smtClean="0"/>
              <a:t> neu gerendert wird, wird </a:t>
            </a:r>
            <a:r>
              <a:rPr lang="de-DE" dirty="0" err="1" smtClean="0"/>
              <a:t>PasswordForm</a:t>
            </a:r>
            <a:r>
              <a:rPr lang="de-DE" dirty="0" smtClean="0"/>
              <a:t> UND </a:t>
            </a:r>
            <a:r>
              <a:rPr lang="de-DE" dirty="0" err="1" smtClean="0"/>
              <a:t>MessageDialog</a:t>
            </a:r>
            <a:r>
              <a:rPr lang="de-DE" dirty="0" smtClean="0"/>
              <a:t> neugerendert</a:t>
            </a:r>
          </a:p>
          <a:p>
            <a:r>
              <a:rPr lang="de-DE" dirty="0" smtClean="0"/>
              <a:t>- Wenn State oben neu </a:t>
            </a:r>
            <a:r>
              <a:rPr lang="de-DE" dirty="0" err="1" smtClean="0"/>
              <a:t>gerdenert</a:t>
            </a:r>
            <a:r>
              <a:rPr lang="de-DE" dirty="0" smtClean="0"/>
              <a:t> wird, bleibt der State “unten“ (</a:t>
            </a:r>
            <a:r>
              <a:rPr lang="de-DE" dirty="0" err="1" smtClean="0"/>
              <a:t>PasswordForm</a:t>
            </a:r>
            <a:r>
              <a:rPr lang="de-DE" dirty="0" smtClean="0"/>
              <a:t>) erhalten</a:t>
            </a:r>
            <a:endParaRPr lang="de-DE" dirty="0"/>
          </a:p>
        </p:txBody>
      </p:sp>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Kommunikation: Properties</a:t>
            </a:r>
            <a:endParaRPr lang="de-DE" dirty="0"/>
          </a:p>
        </p:txBody>
      </p:sp>
      <p:sp>
        <p:nvSpPr>
          <p:cNvPr id="3" name="Inhaltsplatzhalter 6"/>
          <p:cNvSpPr txBox="1">
            <a:spLocks/>
          </p:cNvSpPr>
          <p:nvPr/>
        </p:nvSpPr>
        <p:spPr>
          <a:xfrm>
            <a:off x="1341346" y="3870244"/>
            <a:ext cx="925735"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spc="50" dirty="0" err="1" smtClean="0">
                <a:solidFill>
                  <a:srgbClr val="41719C"/>
                </a:solidFill>
                <a:latin typeface="Source Sans Pro" charset="0"/>
                <a:ea typeface="Source Sans Pro" charset="0"/>
                <a:cs typeface="Source Sans Pro" charset="0"/>
              </a:rPr>
              <a:t>PasswordForm</a:t>
            </a:r>
            <a:endParaRPr lang="de-DE" sz="1000" spc="50" dirty="0">
              <a:solidFill>
                <a:srgbClr val="41719C"/>
              </a:solidFill>
              <a:latin typeface="Source Sans Pro" charset="0"/>
              <a:ea typeface="Source Sans Pro" charset="0"/>
              <a:cs typeface="Source Sans Pro" charset="0"/>
            </a:endParaRPr>
          </a:p>
        </p:txBody>
      </p:sp>
      <p:cxnSp>
        <p:nvCxnSpPr>
          <p:cNvPr id="4" name="Gerade Verbindung 10"/>
          <p:cNvCxnSpPr/>
          <p:nvPr/>
        </p:nvCxnSpPr>
        <p:spPr>
          <a:xfrm flipV="1">
            <a:off x="2443299" y="2148491"/>
            <a:ext cx="0" cy="366291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5" name="Inhaltsplatzhalter 6"/>
          <p:cNvSpPr txBox="1">
            <a:spLocks/>
          </p:cNvSpPr>
          <p:nvPr/>
        </p:nvSpPr>
        <p:spPr>
          <a:xfrm>
            <a:off x="2388964" y="3605646"/>
            <a:ext cx="998256"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spc="50" dirty="0" err="1" smtClean="0">
                <a:solidFill>
                  <a:srgbClr val="41719C"/>
                </a:solidFill>
                <a:latin typeface="Source Sans Pro" charset="0"/>
                <a:ea typeface="Source Sans Pro" charset="0"/>
                <a:cs typeface="Source Sans Pro" charset="0"/>
              </a:rPr>
              <a:t>CheckLabelList</a:t>
            </a:r>
            <a:endParaRPr lang="de-DE" sz="1000" spc="50" dirty="0">
              <a:solidFill>
                <a:srgbClr val="41719C"/>
              </a:solidFill>
              <a:latin typeface="Source Sans Pro" charset="0"/>
              <a:ea typeface="Source Sans Pro" charset="0"/>
              <a:cs typeface="Source Sans Pro" charset="0"/>
            </a:endParaRPr>
          </a:p>
        </p:txBody>
      </p:sp>
      <p:cxnSp>
        <p:nvCxnSpPr>
          <p:cNvPr id="6" name="Gerade Verbindung 10"/>
          <p:cNvCxnSpPr/>
          <p:nvPr/>
        </p:nvCxnSpPr>
        <p:spPr>
          <a:xfrm flipV="1">
            <a:off x="3546176" y="2948426"/>
            <a:ext cx="0" cy="1478431"/>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7" name="Inhaltsplatzhalter 6"/>
          <p:cNvSpPr txBox="1">
            <a:spLocks/>
          </p:cNvSpPr>
          <p:nvPr/>
        </p:nvSpPr>
        <p:spPr>
          <a:xfrm>
            <a:off x="3280195" y="3296443"/>
            <a:ext cx="998256"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spc="50" dirty="0" err="1" smtClean="0">
                <a:solidFill>
                  <a:srgbClr val="41719C"/>
                </a:solidFill>
                <a:latin typeface="Source Sans Pro" charset="0"/>
                <a:ea typeface="Source Sans Pro" charset="0"/>
                <a:cs typeface="Source Sans Pro" charset="0"/>
              </a:rPr>
              <a:t>CheckLabel</a:t>
            </a:r>
            <a:endParaRPr lang="de-DE" sz="1000" spc="50" dirty="0">
              <a:solidFill>
                <a:srgbClr val="41719C"/>
              </a:solidFill>
              <a:latin typeface="Source Sans Pro" charset="0"/>
              <a:ea typeface="Source Sans Pro" charset="0"/>
              <a:cs typeface="Source Sans Pro" charset="0"/>
            </a:endParaRPr>
          </a:p>
        </p:txBody>
      </p:sp>
      <p:cxnSp>
        <p:nvCxnSpPr>
          <p:cNvPr id="8" name="Gerade Verbindung 10"/>
          <p:cNvCxnSpPr/>
          <p:nvPr/>
        </p:nvCxnSpPr>
        <p:spPr>
          <a:xfrm flipV="1">
            <a:off x="4446712" y="3261341"/>
            <a:ext cx="0" cy="24798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9" name="Gerade Verbindung 10"/>
          <p:cNvCxnSpPr/>
          <p:nvPr/>
        </p:nvCxnSpPr>
        <p:spPr>
          <a:xfrm>
            <a:off x="4321287" y="3385331"/>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3611702" y="2417840"/>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spc="50" dirty="0" err="1" smtClean="0">
                <a:solidFill>
                  <a:srgbClr val="41719C"/>
                </a:solidFill>
                <a:latin typeface="Source Sans Pro" charset="0"/>
                <a:ea typeface="Source Sans Pro" charset="0"/>
                <a:cs typeface="Source Sans Pro" charset="0"/>
              </a:rPr>
              <a:t>input</a:t>
            </a:r>
            <a:endParaRPr lang="de-DE" sz="1000" spc="50" dirty="0">
              <a:solidFill>
                <a:srgbClr val="41719C"/>
              </a:solidFill>
              <a:latin typeface="Source Sans Pro" charset="0"/>
              <a:ea typeface="Source Sans Pro" charset="0"/>
              <a:cs typeface="Source Sans Pro" charset="0"/>
            </a:endParaRPr>
          </a:p>
        </p:txBody>
      </p:sp>
      <p:cxnSp>
        <p:nvCxnSpPr>
          <p:cNvPr id="11" name="Gerade Verbindung 10"/>
          <p:cNvCxnSpPr/>
          <p:nvPr/>
        </p:nvCxnSpPr>
        <p:spPr>
          <a:xfrm flipV="1">
            <a:off x="4446712" y="2284039"/>
            <a:ext cx="0" cy="457937"/>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2" name="Gerade Verbindung 11"/>
          <p:cNvCxnSpPr/>
          <p:nvPr/>
        </p:nvCxnSpPr>
        <p:spPr>
          <a:xfrm>
            <a:off x="4321287" y="2513007"/>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3" name="Gerade Verbindung 10"/>
          <p:cNvCxnSpPr/>
          <p:nvPr/>
        </p:nvCxnSpPr>
        <p:spPr>
          <a:xfrm flipH="1">
            <a:off x="2443299" y="2148489"/>
            <a:ext cx="207390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2443299" y="5811401"/>
            <a:ext cx="207390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a:off x="3550740" y="2948426"/>
            <a:ext cx="966463"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6" name="Gerade Verbindung 10"/>
          <p:cNvCxnSpPr/>
          <p:nvPr/>
        </p:nvCxnSpPr>
        <p:spPr>
          <a:xfrm>
            <a:off x="3550740" y="4419887"/>
            <a:ext cx="966463"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4446712" y="3501919"/>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a:off x="4446712" y="3261196"/>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a:off x="4446712" y="2284039"/>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0" name="Gerade Verbindung 10"/>
          <p:cNvCxnSpPr/>
          <p:nvPr/>
        </p:nvCxnSpPr>
        <p:spPr>
          <a:xfrm>
            <a:off x="4446712" y="2741976"/>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1" name="Inhaltsplatzhalter 6"/>
          <p:cNvSpPr txBox="1">
            <a:spLocks/>
          </p:cNvSpPr>
          <p:nvPr/>
        </p:nvSpPr>
        <p:spPr>
          <a:xfrm>
            <a:off x="3625972" y="4668852"/>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spc="50" dirty="0" smtClean="0">
                <a:solidFill>
                  <a:srgbClr val="41719C"/>
                </a:solidFill>
                <a:latin typeface="Source Sans Pro" charset="0"/>
                <a:ea typeface="Source Sans Pro" charset="0"/>
                <a:cs typeface="Source Sans Pro" charset="0"/>
              </a:rPr>
              <a:t>div</a:t>
            </a:r>
            <a:endParaRPr lang="de-DE" sz="1000" spc="50" dirty="0">
              <a:solidFill>
                <a:srgbClr val="41719C"/>
              </a:solidFill>
              <a:latin typeface="Source Sans Pro" charset="0"/>
              <a:ea typeface="Source Sans Pro" charset="0"/>
              <a:cs typeface="Source Sans Pro" charset="0"/>
            </a:endParaRPr>
          </a:p>
        </p:txBody>
      </p:sp>
      <p:cxnSp>
        <p:nvCxnSpPr>
          <p:cNvPr id="22" name="Gerade Verbindung 10"/>
          <p:cNvCxnSpPr/>
          <p:nvPr/>
        </p:nvCxnSpPr>
        <p:spPr>
          <a:xfrm>
            <a:off x="4321287" y="4753587"/>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flipV="1">
            <a:off x="4446712" y="4634119"/>
            <a:ext cx="0" cy="238936"/>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4446712" y="4634119"/>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4446712" y="4873055"/>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6" name="Gerade Verbindung 10"/>
          <p:cNvCxnSpPr/>
          <p:nvPr/>
        </p:nvCxnSpPr>
        <p:spPr>
          <a:xfrm flipH="1">
            <a:off x="1341346" y="1462593"/>
            <a:ext cx="3175859"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7" name="Gerade Verbindung 10"/>
          <p:cNvCxnSpPr/>
          <p:nvPr/>
        </p:nvCxnSpPr>
        <p:spPr>
          <a:xfrm flipV="1">
            <a:off x="1341346" y="1451866"/>
            <a:ext cx="0" cy="4457015"/>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8" name="Gerade Verbindung 10"/>
          <p:cNvCxnSpPr/>
          <p:nvPr/>
        </p:nvCxnSpPr>
        <p:spPr>
          <a:xfrm flipH="1">
            <a:off x="1341346" y="5908881"/>
            <a:ext cx="3175859"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Inhaltsplatzhalter 6"/>
          <p:cNvSpPr txBox="1">
            <a:spLocks/>
          </p:cNvSpPr>
          <p:nvPr/>
        </p:nvSpPr>
        <p:spPr>
          <a:xfrm>
            <a:off x="339558" y="3595704"/>
            <a:ext cx="824655"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spc="50" dirty="0" err="1" smtClean="0">
                <a:solidFill>
                  <a:srgbClr val="41719C"/>
                </a:solidFill>
                <a:latin typeface="Source Sans Pro" charset="0"/>
                <a:ea typeface="Source Sans Pro" charset="0"/>
                <a:cs typeface="Source Sans Pro" charset="0"/>
              </a:rPr>
              <a:t>PasswordApp</a:t>
            </a:r>
            <a:endParaRPr lang="de-DE" sz="1000" spc="50" dirty="0">
              <a:solidFill>
                <a:srgbClr val="41719C"/>
              </a:solidFill>
              <a:latin typeface="Source Sans Pro" charset="0"/>
              <a:ea typeface="Source Sans Pro" charset="0"/>
              <a:cs typeface="Source Sans Pro" charset="0"/>
            </a:endParaRPr>
          </a:p>
        </p:txBody>
      </p:sp>
      <p:cxnSp>
        <p:nvCxnSpPr>
          <p:cNvPr id="30" name="Gerade Verbindung 10"/>
          <p:cNvCxnSpPr/>
          <p:nvPr/>
        </p:nvCxnSpPr>
        <p:spPr>
          <a:xfrm>
            <a:off x="4321287" y="5467118"/>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1" name="Gerade Verbindung 10"/>
          <p:cNvCxnSpPr/>
          <p:nvPr/>
        </p:nvCxnSpPr>
        <p:spPr>
          <a:xfrm flipV="1">
            <a:off x="4446712" y="5251341"/>
            <a:ext cx="0" cy="431554"/>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2" name="Gerade Verbindung 10"/>
          <p:cNvCxnSpPr/>
          <p:nvPr/>
        </p:nvCxnSpPr>
        <p:spPr>
          <a:xfrm>
            <a:off x="4446712" y="5251341"/>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3" name="Gerade Verbindung 10"/>
          <p:cNvCxnSpPr/>
          <p:nvPr/>
        </p:nvCxnSpPr>
        <p:spPr>
          <a:xfrm>
            <a:off x="4446712" y="5682895"/>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34" name="Inhaltsplatzhalter 6"/>
          <p:cNvSpPr txBox="1">
            <a:spLocks/>
          </p:cNvSpPr>
          <p:nvPr/>
        </p:nvSpPr>
        <p:spPr>
          <a:xfrm>
            <a:off x="3625972" y="5372150"/>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spc="50" dirty="0" smtClean="0">
                <a:solidFill>
                  <a:srgbClr val="41719C"/>
                </a:solidFill>
                <a:latin typeface="Source Sans Pro" charset="0"/>
                <a:ea typeface="Source Sans Pro" charset="0"/>
                <a:cs typeface="Source Sans Pro" charset="0"/>
              </a:rPr>
              <a:t>Button</a:t>
            </a:r>
            <a:endParaRPr lang="de-DE" sz="1000" spc="50" dirty="0">
              <a:solidFill>
                <a:srgbClr val="41719C"/>
              </a:solidFill>
              <a:latin typeface="Source Sans Pro" charset="0"/>
              <a:ea typeface="Source Sans Pro" charset="0"/>
              <a:cs typeface="Source Sans Pro" charset="0"/>
            </a:endParaRPr>
          </a:p>
        </p:txBody>
      </p:sp>
      <p:cxnSp>
        <p:nvCxnSpPr>
          <p:cNvPr id="35" name="Gerade Verbindung 10"/>
          <p:cNvCxnSpPr/>
          <p:nvPr/>
        </p:nvCxnSpPr>
        <p:spPr>
          <a:xfrm>
            <a:off x="3425315" y="3680373"/>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6" name="Gerade Verbindung 10"/>
          <p:cNvCxnSpPr/>
          <p:nvPr/>
        </p:nvCxnSpPr>
        <p:spPr>
          <a:xfrm>
            <a:off x="2317874" y="3952485"/>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7" name="Gerade Verbindung 10"/>
          <p:cNvCxnSpPr/>
          <p:nvPr/>
        </p:nvCxnSpPr>
        <p:spPr>
          <a:xfrm>
            <a:off x="1215921" y="3674800"/>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38" name="Inhaltsplatzhalter 6"/>
          <p:cNvSpPr txBox="1">
            <a:spLocks/>
          </p:cNvSpPr>
          <p:nvPr/>
        </p:nvSpPr>
        <p:spPr>
          <a:xfrm>
            <a:off x="3611702" y="1720234"/>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spc="50" dirty="0" smtClean="0">
                <a:solidFill>
                  <a:srgbClr val="41719C"/>
                </a:solidFill>
                <a:latin typeface="Source Sans Pro" charset="0"/>
                <a:ea typeface="Source Sans Pro" charset="0"/>
                <a:cs typeface="Source Sans Pro" charset="0"/>
              </a:rPr>
              <a:t>h1</a:t>
            </a:r>
            <a:endParaRPr lang="de-DE" sz="1000" spc="50" dirty="0">
              <a:solidFill>
                <a:srgbClr val="41719C"/>
              </a:solidFill>
              <a:latin typeface="Source Sans Pro" charset="0"/>
              <a:ea typeface="Source Sans Pro" charset="0"/>
              <a:cs typeface="Source Sans Pro" charset="0"/>
            </a:endParaRPr>
          </a:p>
        </p:txBody>
      </p:sp>
      <p:cxnSp>
        <p:nvCxnSpPr>
          <p:cNvPr id="39" name="Gerade Verbindung 10"/>
          <p:cNvCxnSpPr/>
          <p:nvPr/>
        </p:nvCxnSpPr>
        <p:spPr>
          <a:xfrm flipV="1">
            <a:off x="4446712" y="1671486"/>
            <a:ext cx="0" cy="260892"/>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0" name="Gerade Verbindung 10"/>
          <p:cNvCxnSpPr/>
          <p:nvPr/>
        </p:nvCxnSpPr>
        <p:spPr>
          <a:xfrm>
            <a:off x="4321287" y="1801932"/>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1" name="Gerade Verbindung 10"/>
          <p:cNvCxnSpPr/>
          <p:nvPr/>
        </p:nvCxnSpPr>
        <p:spPr>
          <a:xfrm>
            <a:off x="4446712" y="1671486"/>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2" name="Gerade Verbindung 10"/>
          <p:cNvCxnSpPr/>
          <p:nvPr/>
        </p:nvCxnSpPr>
        <p:spPr>
          <a:xfrm>
            <a:off x="4446712" y="1932377"/>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43" name="Freihandform 42"/>
          <p:cNvSpPr/>
          <p:nvPr/>
        </p:nvSpPr>
        <p:spPr>
          <a:xfrm>
            <a:off x="1587118" y="2513007"/>
            <a:ext cx="2312125" cy="1279113"/>
          </a:xfrm>
          <a:custGeom>
            <a:avLst/>
            <a:gdLst>
              <a:gd name="connsiteX0" fmla="*/ 0 w 1208216"/>
              <a:gd name="connsiteY0" fmla="*/ 1057189 h 1057189"/>
              <a:gd name="connsiteX1" fmla="*/ 583514 w 1208216"/>
              <a:gd name="connsiteY1" fmla="*/ 171621 h 1057189"/>
              <a:gd name="connsiteX2" fmla="*/ 1208216 w 1208216"/>
              <a:gd name="connsiteY2" fmla="*/ 0 h 1057189"/>
            </a:gdLst>
            <a:ahLst/>
            <a:cxnLst>
              <a:cxn ang="0">
                <a:pos x="connsiteX0" y="connsiteY0"/>
              </a:cxn>
              <a:cxn ang="0">
                <a:pos x="connsiteX1" y="connsiteY1"/>
              </a:cxn>
              <a:cxn ang="0">
                <a:pos x="connsiteX2" y="connsiteY2"/>
              </a:cxn>
            </a:cxnLst>
            <a:rect l="l" t="t" r="r" b="b"/>
            <a:pathLst>
              <a:path w="1208216" h="1057189">
                <a:moveTo>
                  <a:pt x="0" y="1057189"/>
                </a:moveTo>
                <a:cubicBezTo>
                  <a:pt x="191072" y="702504"/>
                  <a:pt x="382145" y="347819"/>
                  <a:pt x="583514" y="171621"/>
                </a:cubicBezTo>
                <a:cubicBezTo>
                  <a:pt x="784883" y="-4577"/>
                  <a:pt x="1110964" y="12585"/>
                  <a:pt x="1208216" y="0"/>
                </a:cubicBezTo>
              </a:path>
            </a:pathLst>
          </a:custGeom>
          <a:ln w="12700">
            <a:solidFill>
              <a:srgbClr val="C14026"/>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44" name="Freihandform 43"/>
          <p:cNvSpPr/>
          <p:nvPr/>
        </p:nvSpPr>
        <p:spPr>
          <a:xfrm rot="438985">
            <a:off x="2854628" y="3325081"/>
            <a:ext cx="720811" cy="305064"/>
          </a:xfrm>
          <a:custGeom>
            <a:avLst/>
            <a:gdLst>
              <a:gd name="connsiteX0" fmla="*/ 0 w 720811"/>
              <a:gd name="connsiteY0" fmla="*/ 151027 h 151027"/>
              <a:gd name="connsiteX1" fmla="*/ 123568 w 720811"/>
              <a:gd name="connsiteY1" fmla="*/ 61784 h 151027"/>
              <a:gd name="connsiteX2" fmla="*/ 720811 w 720811"/>
              <a:gd name="connsiteY2" fmla="*/ 0 h 151027"/>
            </a:gdLst>
            <a:ahLst/>
            <a:cxnLst>
              <a:cxn ang="0">
                <a:pos x="connsiteX0" y="connsiteY0"/>
              </a:cxn>
              <a:cxn ang="0">
                <a:pos x="connsiteX1" y="connsiteY1"/>
              </a:cxn>
              <a:cxn ang="0">
                <a:pos x="connsiteX2" y="connsiteY2"/>
              </a:cxn>
            </a:cxnLst>
            <a:rect l="l" t="t" r="r" b="b"/>
            <a:pathLst>
              <a:path w="720811" h="151027">
                <a:moveTo>
                  <a:pt x="0" y="151027"/>
                </a:moveTo>
                <a:cubicBezTo>
                  <a:pt x="1716" y="118991"/>
                  <a:pt x="3433" y="86955"/>
                  <a:pt x="123568" y="61784"/>
                </a:cubicBezTo>
                <a:cubicBezTo>
                  <a:pt x="243703" y="36613"/>
                  <a:pt x="615550" y="11441"/>
                  <a:pt x="720811" y="0"/>
                </a:cubicBezTo>
              </a:path>
            </a:pathLst>
          </a:custGeom>
          <a:ln w="12700">
            <a:solidFill>
              <a:srgbClr val="C14026"/>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solidFill>
                <a:srgbClr val="DC6B5F"/>
              </a:solidFill>
            </a:endParaRPr>
          </a:p>
        </p:txBody>
      </p:sp>
      <p:sp>
        <p:nvSpPr>
          <p:cNvPr id="45" name="Freihandform 44"/>
          <p:cNvSpPr/>
          <p:nvPr/>
        </p:nvSpPr>
        <p:spPr>
          <a:xfrm flipV="1">
            <a:off x="1587118" y="4132649"/>
            <a:ext cx="2264070" cy="1334469"/>
          </a:xfrm>
          <a:custGeom>
            <a:avLst/>
            <a:gdLst>
              <a:gd name="connsiteX0" fmla="*/ 0 w 1208216"/>
              <a:gd name="connsiteY0" fmla="*/ 1057189 h 1057189"/>
              <a:gd name="connsiteX1" fmla="*/ 583514 w 1208216"/>
              <a:gd name="connsiteY1" fmla="*/ 171621 h 1057189"/>
              <a:gd name="connsiteX2" fmla="*/ 1208216 w 1208216"/>
              <a:gd name="connsiteY2" fmla="*/ 0 h 1057189"/>
            </a:gdLst>
            <a:ahLst/>
            <a:cxnLst>
              <a:cxn ang="0">
                <a:pos x="connsiteX0" y="connsiteY0"/>
              </a:cxn>
              <a:cxn ang="0">
                <a:pos x="connsiteX1" y="connsiteY1"/>
              </a:cxn>
              <a:cxn ang="0">
                <a:pos x="connsiteX2" y="connsiteY2"/>
              </a:cxn>
            </a:cxnLst>
            <a:rect l="l" t="t" r="r" b="b"/>
            <a:pathLst>
              <a:path w="1208216" h="1057189">
                <a:moveTo>
                  <a:pt x="0" y="1057189"/>
                </a:moveTo>
                <a:cubicBezTo>
                  <a:pt x="191072" y="702504"/>
                  <a:pt x="382145" y="347819"/>
                  <a:pt x="583514" y="171621"/>
                </a:cubicBezTo>
                <a:cubicBezTo>
                  <a:pt x="784883" y="-4577"/>
                  <a:pt x="1110964" y="12585"/>
                  <a:pt x="1208216" y="0"/>
                </a:cubicBezTo>
              </a:path>
            </a:pathLst>
          </a:custGeom>
          <a:ln w="12700">
            <a:solidFill>
              <a:srgbClr val="C14026"/>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46" name="Abgerundetes Rechteck 45"/>
          <p:cNvSpPr/>
          <p:nvPr/>
        </p:nvSpPr>
        <p:spPr>
          <a:xfrm>
            <a:off x="2965152" y="3295274"/>
            <a:ext cx="435217" cy="193452"/>
          </a:xfrm>
          <a:prstGeom prst="roundRect">
            <a:avLst/>
          </a:prstGeom>
          <a:solidFill>
            <a:srgbClr val="C14026"/>
          </a:solidFill>
          <a:ln>
            <a:noFill/>
          </a:ln>
          <a:effectLst/>
        </p:spPr>
        <p:style>
          <a:lnRef idx="1">
            <a:schemeClr val="accent1"/>
          </a:lnRef>
          <a:fillRef idx="3">
            <a:schemeClr val="accent1"/>
          </a:fillRef>
          <a:effectRef idx="2">
            <a:schemeClr val="accent1"/>
          </a:effectRef>
          <a:fontRef idx="minor">
            <a:schemeClr val="lt1"/>
          </a:fontRef>
        </p:style>
        <p:txBody>
          <a:bodyPr wrap="none" lIns="36000" tIns="0" rIns="36000" bIns="36000" rtlCol="0" anchor="ctr">
            <a:spAutoFit/>
          </a:bodyPr>
          <a:lstStyle/>
          <a:p>
            <a:pPr algn="ctr"/>
            <a:r>
              <a:rPr lang="de-DE" sz="900" dirty="0" smtClean="0">
                <a:solidFill>
                  <a:schemeClr val="bg1">
                    <a:lumMod val="95000"/>
                  </a:schemeClr>
                </a:solidFill>
                <a:latin typeface="Courier"/>
                <a:cs typeface="Courier"/>
              </a:rPr>
              <a:t>check</a:t>
            </a:r>
            <a:endParaRPr lang="de-DE" sz="1100" dirty="0">
              <a:solidFill>
                <a:schemeClr val="bg1">
                  <a:lumMod val="95000"/>
                </a:schemeClr>
              </a:solidFill>
              <a:latin typeface="Courier"/>
              <a:cs typeface="Courier"/>
            </a:endParaRPr>
          </a:p>
        </p:txBody>
      </p:sp>
      <p:sp>
        <p:nvSpPr>
          <p:cNvPr id="47" name="Abgerundetes Rechteck 46"/>
          <p:cNvSpPr/>
          <p:nvPr/>
        </p:nvSpPr>
        <p:spPr>
          <a:xfrm>
            <a:off x="1761411" y="4629401"/>
            <a:ext cx="573706" cy="193452"/>
          </a:xfrm>
          <a:prstGeom prst="roundRect">
            <a:avLst/>
          </a:prstGeom>
          <a:solidFill>
            <a:srgbClr val="C14026"/>
          </a:solidFill>
          <a:ln>
            <a:noFill/>
          </a:ln>
          <a:effectLst/>
        </p:spPr>
        <p:style>
          <a:lnRef idx="1">
            <a:schemeClr val="accent1"/>
          </a:lnRef>
          <a:fillRef idx="3">
            <a:schemeClr val="accent1"/>
          </a:fillRef>
          <a:effectRef idx="2">
            <a:schemeClr val="accent1"/>
          </a:effectRef>
          <a:fontRef idx="minor">
            <a:schemeClr val="lt1"/>
          </a:fontRef>
        </p:style>
        <p:txBody>
          <a:bodyPr wrap="none" lIns="36000" tIns="0" rIns="36000" bIns="36000" rtlCol="0" anchor="ctr">
            <a:spAutoFit/>
          </a:bodyPr>
          <a:lstStyle/>
          <a:p>
            <a:pPr algn="ctr"/>
            <a:r>
              <a:rPr lang="de-DE" sz="900" dirty="0" err="1" smtClean="0">
                <a:solidFill>
                  <a:schemeClr val="bg1">
                    <a:lumMod val="95000"/>
                  </a:schemeClr>
                </a:solidFill>
                <a:latin typeface="Courier"/>
                <a:cs typeface="Courier"/>
              </a:rPr>
              <a:t>enabled</a:t>
            </a:r>
            <a:endParaRPr lang="de-DE" sz="1100" dirty="0">
              <a:solidFill>
                <a:schemeClr val="bg1">
                  <a:lumMod val="95000"/>
                </a:schemeClr>
              </a:solidFill>
              <a:latin typeface="Courier"/>
              <a:cs typeface="Courier"/>
            </a:endParaRPr>
          </a:p>
        </p:txBody>
      </p:sp>
      <p:sp>
        <p:nvSpPr>
          <p:cNvPr id="48" name="Abgerundetes Rechteck 47"/>
          <p:cNvSpPr/>
          <p:nvPr/>
        </p:nvSpPr>
        <p:spPr>
          <a:xfrm>
            <a:off x="1813413" y="3122417"/>
            <a:ext cx="435217" cy="193452"/>
          </a:xfrm>
          <a:prstGeom prst="roundRect">
            <a:avLst/>
          </a:prstGeom>
          <a:solidFill>
            <a:srgbClr val="C14026"/>
          </a:solidFill>
          <a:ln>
            <a:noFill/>
          </a:ln>
          <a:effectLst/>
        </p:spPr>
        <p:style>
          <a:lnRef idx="1">
            <a:schemeClr val="accent1"/>
          </a:lnRef>
          <a:fillRef idx="3">
            <a:schemeClr val="accent1"/>
          </a:fillRef>
          <a:effectRef idx="2">
            <a:schemeClr val="accent1"/>
          </a:effectRef>
          <a:fontRef idx="minor">
            <a:schemeClr val="lt1"/>
          </a:fontRef>
        </p:style>
        <p:txBody>
          <a:bodyPr wrap="none" lIns="36000" tIns="0" rIns="36000" bIns="36000" rtlCol="0" anchor="ctr">
            <a:spAutoFit/>
          </a:bodyPr>
          <a:lstStyle/>
          <a:p>
            <a:pPr algn="ctr"/>
            <a:r>
              <a:rPr lang="de-DE" sz="900" dirty="0" err="1" smtClean="0">
                <a:solidFill>
                  <a:schemeClr val="bg1">
                    <a:lumMod val="95000"/>
                  </a:schemeClr>
                </a:solidFill>
                <a:latin typeface="Courier"/>
                <a:cs typeface="Courier"/>
              </a:rPr>
              <a:t>value</a:t>
            </a:r>
            <a:endParaRPr lang="de-DE" sz="1100" dirty="0">
              <a:solidFill>
                <a:schemeClr val="bg1">
                  <a:lumMod val="95000"/>
                </a:schemeClr>
              </a:solidFill>
              <a:latin typeface="Courier"/>
              <a:cs typeface="Courier"/>
            </a:endParaRPr>
          </a:p>
        </p:txBody>
      </p:sp>
      <p:sp>
        <p:nvSpPr>
          <p:cNvPr id="49" name="Freihandform 48"/>
          <p:cNvSpPr/>
          <p:nvPr/>
        </p:nvSpPr>
        <p:spPr>
          <a:xfrm flipV="1">
            <a:off x="1587118" y="4083121"/>
            <a:ext cx="2416470" cy="670465"/>
          </a:xfrm>
          <a:custGeom>
            <a:avLst/>
            <a:gdLst>
              <a:gd name="connsiteX0" fmla="*/ 0 w 1208216"/>
              <a:gd name="connsiteY0" fmla="*/ 1057189 h 1057189"/>
              <a:gd name="connsiteX1" fmla="*/ 583514 w 1208216"/>
              <a:gd name="connsiteY1" fmla="*/ 171621 h 1057189"/>
              <a:gd name="connsiteX2" fmla="*/ 1208216 w 1208216"/>
              <a:gd name="connsiteY2" fmla="*/ 0 h 1057189"/>
            </a:gdLst>
            <a:ahLst/>
            <a:cxnLst>
              <a:cxn ang="0">
                <a:pos x="connsiteX0" y="connsiteY0"/>
              </a:cxn>
              <a:cxn ang="0">
                <a:pos x="connsiteX1" y="connsiteY1"/>
              </a:cxn>
              <a:cxn ang="0">
                <a:pos x="connsiteX2" y="connsiteY2"/>
              </a:cxn>
            </a:cxnLst>
            <a:rect l="l" t="t" r="r" b="b"/>
            <a:pathLst>
              <a:path w="1208216" h="1057189">
                <a:moveTo>
                  <a:pt x="0" y="1057189"/>
                </a:moveTo>
                <a:cubicBezTo>
                  <a:pt x="191072" y="702504"/>
                  <a:pt x="382145" y="347819"/>
                  <a:pt x="583514" y="171621"/>
                </a:cubicBezTo>
                <a:cubicBezTo>
                  <a:pt x="784883" y="-4577"/>
                  <a:pt x="1110964" y="12585"/>
                  <a:pt x="1208216" y="0"/>
                </a:cubicBezTo>
              </a:path>
            </a:pathLst>
          </a:custGeom>
          <a:ln w="12700">
            <a:solidFill>
              <a:srgbClr val="C14026"/>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50" name="Abgerundetes Rechteck 49"/>
          <p:cNvSpPr/>
          <p:nvPr/>
        </p:nvSpPr>
        <p:spPr>
          <a:xfrm>
            <a:off x="1919583" y="4233405"/>
            <a:ext cx="366659" cy="193452"/>
          </a:xfrm>
          <a:prstGeom prst="roundRect">
            <a:avLst/>
          </a:prstGeom>
          <a:solidFill>
            <a:srgbClr val="C14026"/>
          </a:solidFill>
          <a:ln>
            <a:noFill/>
          </a:ln>
          <a:effectLst/>
        </p:spPr>
        <p:style>
          <a:lnRef idx="1">
            <a:schemeClr val="accent1"/>
          </a:lnRef>
          <a:fillRef idx="3">
            <a:schemeClr val="accent1"/>
          </a:fillRef>
          <a:effectRef idx="2">
            <a:schemeClr val="accent1"/>
          </a:effectRef>
          <a:fontRef idx="minor">
            <a:schemeClr val="lt1"/>
          </a:fontRef>
        </p:style>
        <p:txBody>
          <a:bodyPr wrap="none" lIns="36000" tIns="0" rIns="36000" bIns="36000" rtlCol="0" anchor="ctr">
            <a:spAutoFit/>
          </a:bodyPr>
          <a:lstStyle/>
          <a:p>
            <a:pPr algn="ctr"/>
            <a:r>
              <a:rPr lang="de-DE" sz="900" dirty="0" err="1" smtClean="0">
                <a:solidFill>
                  <a:schemeClr val="bg1">
                    <a:lumMod val="95000"/>
                  </a:schemeClr>
                </a:solidFill>
                <a:latin typeface="Courier"/>
                <a:cs typeface="Courier"/>
              </a:rPr>
              <a:t>text</a:t>
            </a:r>
            <a:endParaRPr lang="de-DE" sz="1100" dirty="0">
              <a:solidFill>
                <a:schemeClr val="bg1">
                  <a:lumMod val="95000"/>
                </a:schemeClr>
              </a:solidFill>
              <a:latin typeface="Courier"/>
              <a:cs typeface="Courier"/>
            </a:endParaRPr>
          </a:p>
        </p:txBody>
      </p:sp>
      <p:sp>
        <p:nvSpPr>
          <p:cNvPr id="51" name="Freihandform 50"/>
          <p:cNvSpPr/>
          <p:nvPr/>
        </p:nvSpPr>
        <p:spPr>
          <a:xfrm>
            <a:off x="1587118" y="3680372"/>
            <a:ext cx="856181" cy="170011"/>
          </a:xfrm>
          <a:custGeom>
            <a:avLst/>
            <a:gdLst>
              <a:gd name="connsiteX0" fmla="*/ 0 w 1208216"/>
              <a:gd name="connsiteY0" fmla="*/ 1057189 h 1057189"/>
              <a:gd name="connsiteX1" fmla="*/ 583514 w 1208216"/>
              <a:gd name="connsiteY1" fmla="*/ 171621 h 1057189"/>
              <a:gd name="connsiteX2" fmla="*/ 1208216 w 1208216"/>
              <a:gd name="connsiteY2" fmla="*/ 0 h 1057189"/>
            </a:gdLst>
            <a:ahLst/>
            <a:cxnLst>
              <a:cxn ang="0">
                <a:pos x="connsiteX0" y="connsiteY0"/>
              </a:cxn>
              <a:cxn ang="0">
                <a:pos x="connsiteX1" y="connsiteY1"/>
              </a:cxn>
              <a:cxn ang="0">
                <a:pos x="connsiteX2" y="connsiteY2"/>
              </a:cxn>
            </a:cxnLst>
            <a:rect l="l" t="t" r="r" b="b"/>
            <a:pathLst>
              <a:path w="1208216" h="1057189">
                <a:moveTo>
                  <a:pt x="0" y="1057189"/>
                </a:moveTo>
                <a:cubicBezTo>
                  <a:pt x="191072" y="702504"/>
                  <a:pt x="382145" y="347819"/>
                  <a:pt x="583514" y="171621"/>
                </a:cubicBezTo>
                <a:cubicBezTo>
                  <a:pt x="784883" y="-4577"/>
                  <a:pt x="1110964" y="12585"/>
                  <a:pt x="1208216" y="0"/>
                </a:cubicBezTo>
              </a:path>
            </a:pathLst>
          </a:custGeom>
          <a:ln w="12700">
            <a:solidFill>
              <a:srgbClr val="C14026"/>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52" name="Abgerundetes Rechteck 51"/>
          <p:cNvSpPr/>
          <p:nvPr/>
        </p:nvSpPr>
        <p:spPr>
          <a:xfrm>
            <a:off x="1794647" y="3584940"/>
            <a:ext cx="502436" cy="193452"/>
          </a:xfrm>
          <a:prstGeom prst="roundRect">
            <a:avLst/>
          </a:prstGeom>
          <a:solidFill>
            <a:srgbClr val="C14026"/>
          </a:solidFill>
          <a:ln>
            <a:noFill/>
          </a:ln>
          <a:effectLst/>
        </p:spPr>
        <p:style>
          <a:lnRef idx="1">
            <a:schemeClr val="accent1"/>
          </a:lnRef>
          <a:fillRef idx="3">
            <a:schemeClr val="accent1"/>
          </a:fillRef>
          <a:effectRef idx="2">
            <a:schemeClr val="accent1"/>
          </a:effectRef>
          <a:fontRef idx="minor">
            <a:schemeClr val="lt1"/>
          </a:fontRef>
        </p:style>
        <p:txBody>
          <a:bodyPr wrap="none" lIns="36000" tIns="0" rIns="36000" bIns="36000" rtlCol="0" anchor="ctr">
            <a:spAutoFit/>
          </a:bodyPr>
          <a:lstStyle/>
          <a:p>
            <a:pPr algn="ctr"/>
            <a:r>
              <a:rPr lang="de-DE" sz="900" dirty="0" err="1" smtClean="0">
                <a:solidFill>
                  <a:schemeClr val="bg1">
                    <a:lumMod val="95000"/>
                  </a:schemeClr>
                </a:solidFill>
                <a:latin typeface="Courier"/>
                <a:cs typeface="Courier"/>
              </a:rPr>
              <a:t>checks</a:t>
            </a:r>
            <a:endParaRPr lang="de-DE" sz="1100" dirty="0">
              <a:solidFill>
                <a:schemeClr val="bg1">
                  <a:lumMod val="95000"/>
                </a:schemeClr>
              </a:solidFill>
              <a:latin typeface="Courier"/>
              <a:cs typeface="Courier"/>
            </a:endParaRPr>
          </a:p>
        </p:txBody>
      </p:sp>
      <p:pic>
        <p:nvPicPr>
          <p:cNvPr id="53" name="Bild 52"/>
          <p:cNvPicPr>
            <a:picLocks noChangeAspect="1"/>
          </p:cNvPicPr>
          <p:nvPr/>
        </p:nvPicPr>
        <p:blipFill>
          <a:blip r:embed="rId2"/>
          <a:stretch>
            <a:fillRect/>
          </a:stretch>
        </p:blipFill>
        <p:spPr>
          <a:xfrm>
            <a:off x="4644639" y="1451373"/>
            <a:ext cx="4265956" cy="4464373"/>
          </a:xfrm>
          <a:prstGeom prst="rect">
            <a:avLst/>
          </a:prstGeom>
        </p:spPr>
      </p:pic>
      <p:cxnSp>
        <p:nvCxnSpPr>
          <p:cNvPr id="55" name="Gerade Verbindung mit Pfeil 54"/>
          <p:cNvCxnSpPr/>
          <p:nvPr/>
        </p:nvCxnSpPr>
        <p:spPr>
          <a:xfrm flipV="1">
            <a:off x="457200" y="6476994"/>
            <a:ext cx="8229600" cy="16934"/>
          </a:xfrm>
          <a:prstGeom prst="straightConnector1">
            <a:avLst/>
          </a:prstGeom>
          <a:ln w="101600">
            <a:solidFill>
              <a:srgbClr val="C14026"/>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56" name="Abgerundetes Rechteck 55"/>
          <p:cNvSpPr/>
          <p:nvPr/>
        </p:nvSpPr>
        <p:spPr>
          <a:xfrm>
            <a:off x="2541486" y="6274050"/>
            <a:ext cx="3331459" cy="380738"/>
          </a:xfrm>
          <a:prstGeom prst="roundRect">
            <a:avLst/>
          </a:prstGeom>
          <a:solidFill>
            <a:srgbClr val="C14026"/>
          </a:solidFill>
          <a:ln>
            <a:noFill/>
          </a:ln>
          <a:effectLst/>
        </p:spPr>
        <p:style>
          <a:lnRef idx="1">
            <a:schemeClr val="accent1"/>
          </a:lnRef>
          <a:fillRef idx="3">
            <a:schemeClr val="accent1"/>
          </a:fillRef>
          <a:effectRef idx="2">
            <a:schemeClr val="accent1"/>
          </a:effectRef>
          <a:fontRef idx="minor">
            <a:schemeClr val="lt1"/>
          </a:fontRef>
        </p:style>
        <p:txBody>
          <a:bodyPr wrap="none" lIns="36000" tIns="0" rIns="36000" bIns="36000" rtlCol="0" anchor="ctr">
            <a:spAutoFit/>
          </a:bodyPr>
          <a:lstStyle/>
          <a:p>
            <a:pPr algn="ctr"/>
            <a:r>
              <a:rPr lang="de-DE" sz="2000" b="1" dirty="0" smtClean="0">
                <a:solidFill>
                  <a:srgbClr val="D4EBE9"/>
                </a:solidFill>
                <a:latin typeface="Source Sans Pro Semibold" charset="0"/>
                <a:ea typeface="Source Sans Pro Semibold" charset="0"/>
                <a:cs typeface="Source Sans Pro Semibold" charset="0"/>
              </a:rPr>
              <a:t>Von oben nach unten: </a:t>
            </a:r>
            <a:r>
              <a:rPr lang="de-DE" sz="2000" dirty="0" err="1" smtClean="0">
                <a:solidFill>
                  <a:srgbClr val="D4EBE9"/>
                </a:solidFill>
                <a:latin typeface="Source Code Pro Medium" charset="0"/>
                <a:ea typeface="Source Code Pro Medium" charset="0"/>
                <a:cs typeface="Source Code Pro Medium" charset="0"/>
              </a:rPr>
              <a:t>props</a:t>
            </a:r>
            <a:endParaRPr lang="de-DE" sz="3200" dirty="0">
              <a:solidFill>
                <a:srgbClr val="D4EBE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13205904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Kommunikation: (DOM) Events</a:t>
            </a:r>
            <a:endParaRPr lang="de-DE" dirty="0"/>
          </a:p>
        </p:txBody>
      </p:sp>
      <p:sp>
        <p:nvSpPr>
          <p:cNvPr id="3" name="Inhaltsplatzhalter 6"/>
          <p:cNvSpPr txBox="1">
            <a:spLocks/>
          </p:cNvSpPr>
          <p:nvPr/>
        </p:nvSpPr>
        <p:spPr>
          <a:xfrm>
            <a:off x="1341346" y="3850383"/>
            <a:ext cx="925735" cy="232739"/>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err="1" smtClean="0">
                <a:solidFill>
                  <a:srgbClr val="EF7D1D"/>
                </a:solidFill>
                <a:latin typeface="Source Sans Pro Semibold" charset="0"/>
                <a:ea typeface="Source Sans Pro Semibold" charset="0"/>
                <a:cs typeface="Source Sans Pro Semibold" charset="0"/>
              </a:rPr>
              <a:t>PasswordForm</a:t>
            </a:r>
            <a:endParaRPr lang="de-DE" sz="1000" b="1" spc="50" dirty="0">
              <a:solidFill>
                <a:srgbClr val="EF7D1D"/>
              </a:solidFill>
              <a:latin typeface="Source Sans Pro Semibold" charset="0"/>
              <a:ea typeface="Source Sans Pro Semibold" charset="0"/>
              <a:cs typeface="Source Sans Pro Semibold" charset="0"/>
            </a:endParaRPr>
          </a:p>
        </p:txBody>
      </p:sp>
      <p:cxnSp>
        <p:nvCxnSpPr>
          <p:cNvPr id="4" name="Gerade Verbindung 10"/>
          <p:cNvCxnSpPr/>
          <p:nvPr/>
        </p:nvCxnSpPr>
        <p:spPr>
          <a:xfrm flipV="1">
            <a:off x="2443299" y="2148491"/>
            <a:ext cx="0" cy="366291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5" name="Inhaltsplatzhalter 6"/>
          <p:cNvSpPr txBox="1">
            <a:spLocks/>
          </p:cNvSpPr>
          <p:nvPr/>
        </p:nvSpPr>
        <p:spPr>
          <a:xfrm>
            <a:off x="2388964" y="3585785"/>
            <a:ext cx="998256"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err="1" smtClean="0">
                <a:latin typeface="Source Sans Pro Semibold" charset="0"/>
                <a:ea typeface="Source Sans Pro Semibold" charset="0"/>
                <a:cs typeface="Source Sans Pro Semibold" charset="0"/>
              </a:rPr>
              <a:t>CheckLabelList</a:t>
            </a:r>
            <a:endParaRPr lang="de-DE" sz="1000" b="1" spc="50" dirty="0">
              <a:latin typeface="Source Sans Pro Semibold" charset="0"/>
              <a:ea typeface="Source Sans Pro Semibold" charset="0"/>
              <a:cs typeface="Source Sans Pro Semibold" charset="0"/>
            </a:endParaRPr>
          </a:p>
        </p:txBody>
      </p:sp>
      <p:cxnSp>
        <p:nvCxnSpPr>
          <p:cNvPr id="6" name="Gerade Verbindung 10"/>
          <p:cNvCxnSpPr/>
          <p:nvPr/>
        </p:nvCxnSpPr>
        <p:spPr>
          <a:xfrm flipV="1">
            <a:off x="3546176" y="2948426"/>
            <a:ext cx="0" cy="1478431"/>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7" name="Inhaltsplatzhalter 6"/>
          <p:cNvSpPr txBox="1">
            <a:spLocks/>
          </p:cNvSpPr>
          <p:nvPr/>
        </p:nvSpPr>
        <p:spPr>
          <a:xfrm>
            <a:off x="3280195" y="3276582"/>
            <a:ext cx="998256"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err="1" smtClean="0">
                <a:latin typeface="Source Sans Pro Semibold" charset="0"/>
                <a:ea typeface="Source Sans Pro Semibold" charset="0"/>
                <a:cs typeface="Source Sans Pro Semibold" charset="0"/>
              </a:rPr>
              <a:t>CheckLabel</a:t>
            </a:r>
            <a:endParaRPr lang="de-DE" sz="1000" b="1" spc="50" dirty="0">
              <a:latin typeface="Source Sans Pro Semibold" charset="0"/>
              <a:ea typeface="Source Sans Pro Semibold" charset="0"/>
              <a:cs typeface="Source Sans Pro Semibold" charset="0"/>
            </a:endParaRPr>
          </a:p>
        </p:txBody>
      </p:sp>
      <p:cxnSp>
        <p:nvCxnSpPr>
          <p:cNvPr id="8" name="Gerade Verbindung 10"/>
          <p:cNvCxnSpPr/>
          <p:nvPr/>
        </p:nvCxnSpPr>
        <p:spPr>
          <a:xfrm flipV="1">
            <a:off x="4446712" y="3261341"/>
            <a:ext cx="0" cy="24798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9" name="Gerade Verbindung 10"/>
          <p:cNvCxnSpPr/>
          <p:nvPr/>
        </p:nvCxnSpPr>
        <p:spPr>
          <a:xfrm>
            <a:off x="4321287" y="3385331"/>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3611702" y="2417840"/>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err="1" smtClean="0">
                <a:solidFill>
                  <a:srgbClr val="EF7D1D"/>
                </a:solidFill>
                <a:latin typeface="Source Sans Pro Semibold" charset="0"/>
                <a:ea typeface="Source Sans Pro Semibold" charset="0"/>
                <a:cs typeface="Source Sans Pro Semibold" charset="0"/>
              </a:rPr>
              <a:t>input</a:t>
            </a:r>
            <a:endParaRPr lang="de-DE" sz="1000" b="1" spc="50" dirty="0">
              <a:solidFill>
                <a:srgbClr val="EF7D1D"/>
              </a:solidFill>
              <a:latin typeface="Source Sans Pro Semibold" charset="0"/>
              <a:ea typeface="Source Sans Pro Semibold" charset="0"/>
              <a:cs typeface="Source Sans Pro Semibold" charset="0"/>
            </a:endParaRPr>
          </a:p>
        </p:txBody>
      </p:sp>
      <p:cxnSp>
        <p:nvCxnSpPr>
          <p:cNvPr id="11" name="Gerade Verbindung 10"/>
          <p:cNvCxnSpPr/>
          <p:nvPr/>
        </p:nvCxnSpPr>
        <p:spPr>
          <a:xfrm flipV="1">
            <a:off x="4446712" y="2284039"/>
            <a:ext cx="0" cy="457937"/>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2" name="Gerade Verbindung 11"/>
          <p:cNvCxnSpPr/>
          <p:nvPr/>
        </p:nvCxnSpPr>
        <p:spPr>
          <a:xfrm>
            <a:off x="4321287" y="2513007"/>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3" name="Gerade Verbindung 10"/>
          <p:cNvCxnSpPr/>
          <p:nvPr/>
        </p:nvCxnSpPr>
        <p:spPr>
          <a:xfrm flipH="1">
            <a:off x="2443299" y="2148489"/>
            <a:ext cx="207390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2443299" y="5811401"/>
            <a:ext cx="207390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a:off x="3550740" y="2948426"/>
            <a:ext cx="966463"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6" name="Gerade Verbindung 10"/>
          <p:cNvCxnSpPr/>
          <p:nvPr/>
        </p:nvCxnSpPr>
        <p:spPr>
          <a:xfrm>
            <a:off x="3550740" y="4419887"/>
            <a:ext cx="966463"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4446712" y="3501919"/>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a:off x="4446712" y="3261196"/>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a:off x="4446712" y="2284039"/>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0" name="Gerade Verbindung 10"/>
          <p:cNvCxnSpPr/>
          <p:nvPr/>
        </p:nvCxnSpPr>
        <p:spPr>
          <a:xfrm>
            <a:off x="4446712" y="2741976"/>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1" name="Inhaltsplatzhalter 6"/>
          <p:cNvSpPr txBox="1">
            <a:spLocks/>
          </p:cNvSpPr>
          <p:nvPr/>
        </p:nvSpPr>
        <p:spPr>
          <a:xfrm>
            <a:off x="3625972" y="4668852"/>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smtClean="0">
                <a:latin typeface="Source Sans Pro Semibold" charset="0"/>
                <a:ea typeface="Source Sans Pro Semibold" charset="0"/>
                <a:cs typeface="Source Sans Pro Semibold" charset="0"/>
              </a:rPr>
              <a:t>div</a:t>
            </a:r>
            <a:endParaRPr lang="de-DE" sz="1000" b="1" spc="50" dirty="0">
              <a:latin typeface="Source Sans Pro Semibold" charset="0"/>
              <a:ea typeface="Source Sans Pro Semibold" charset="0"/>
              <a:cs typeface="Source Sans Pro Semibold" charset="0"/>
            </a:endParaRPr>
          </a:p>
        </p:txBody>
      </p:sp>
      <p:cxnSp>
        <p:nvCxnSpPr>
          <p:cNvPr id="22" name="Gerade Verbindung 10"/>
          <p:cNvCxnSpPr/>
          <p:nvPr/>
        </p:nvCxnSpPr>
        <p:spPr>
          <a:xfrm>
            <a:off x="4321287" y="4753587"/>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flipV="1">
            <a:off x="4446712" y="4634119"/>
            <a:ext cx="0" cy="238936"/>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4446712" y="4634119"/>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4446712" y="4873055"/>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6" name="Gerade Verbindung 10"/>
          <p:cNvCxnSpPr/>
          <p:nvPr/>
        </p:nvCxnSpPr>
        <p:spPr>
          <a:xfrm flipH="1">
            <a:off x="1341346" y="1462593"/>
            <a:ext cx="3175859"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7" name="Gerade Verbindung 10"/>
          <p:cNvCxnSpPr/>
          <p:nvPr/>
        </p:nvCxnSpPr>
        <p:spPr>
          <a:xfrm flipV="1">
            <a:off x="1341346" y="1451866"/>
            <a:ext cx="0" cy="4457015"/>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8" name="Gerade Verbindung 10"/>
          <p:cNvCxnSpPr/>
          <p:nvPr/>
        </p:nvCxnSpPr>
        <p:spPr>
          <a:xfrm flipH="1">
            <a:off x="1341346" y="5908881"/>
            <a:ext cx="3175859"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Inhaltsplatzhalter 6"/>
          <p:cNvSpPr txBox="1">
            <a:spLocks/>
          </p:cNvSpPr>
          <p:nvPr/>
        </p:nvSpPr>
        <p:spPr>
          <a:xfrm>
            <a:off x="339558" y="3575843"/>
            <a:ext cx="824655"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err="1" smtClean="0">
                <a:latin typeface="Source Sans Pro Semibold" charset="0"/>
                <a:ea typeface="Source Sans Pro Semibold" charset="0"/>
                <a:cs typeface="Source Sans Pro Semibold" charset="0"/>
              </a:rPr>
              <a:t>PasswordApp</a:t>
            </a:r>
            <a:endParaRPr lang="de-DE" sz="1000" b="1" spc="50" dirty="0">
              <a:latin typeface="Source Sans Pro Semibold" charset="0"/>
              <a:ea typeface="Source Sans Pro Semibold" charset="0"/>
              <a:cs typeface="Source Sans Pro Semibold" charset="0"/>
            </a:endParaRPr>
          </a:p>
        </p:txBody>
      </p:sp>
      <p:cxnSp>
        <p:nvCxnSpPr>
          <p:cNvPr id="30" name="Gerade Verbindung 10"/>
          <p:cNvCxnSpPr/>
          <p:nvPr/>
        </p:nvCxnSpPr>
        <p:spPr>
          <a:xfrm>
            <a:off x="4321287" y="5467118"/>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1" name="Gerade Verbindung 10"/>
          <p:cNvCxnSpPr/>
          <p:nvPr/>
        </p:nvCxnSpPr>
        <p:spPr>
          <a:xfrm flipV="1">
            <a:off x="4446712" y="5251341"/>
            <a:ext cx="0" cy="431554"/>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2" name="Gerade Verbindung 10"/>
          <p:cNvCxnSpPr/>
          <p:nvPr/>
        </p:nvCxnSpPr>
        <p:spPr>
          <a:xfrm>
            <a:off x="4446712" y="5251341"/>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3" name="Gerade Verbindung 10"/>
          <p:cNvCxnSpPr/>
          <p:nvPr/>
        </p:nvCxnSpPr>
        <p:spPr>
          <a:xfrm>
            <a:off x="4446712" y="5682895"/>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34" name="Inhaltsplatzhalter 6"/>
          <p:cNvSpPr txBox="1">
            <a:spLocks/>
          </p:cNvSpPr>
          <p:nvPr/>
        </p:nvSpPr>
        <p:spPr>
          <a:xfrm>
            <a:off x="3625972" y="5372150"/>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smtClean="0">
                <a:latin typeface="Source Sans Pro Semibold" charset="0"/>
                <a:ea typeface="Source Sans Pro Semibold" charset="0"/>
                <a:cs typeface="Source Sans Pro Semibold" charset="0"/>
              </a:rPr>
              <a:t>Button</a:t>
            </a:r>
            <a:endParaRPr lang="de-DE" sz="1000" b="1" spc="50" dirty="0">
              <a:latin typeface="Source Sans Pro Semibold" charset="0"/>
              <a:ea typeface="Source Sans Pro Semibold" charset="0"/>
              <a:cs typeface="Source Sans Pro Semibold" charset="0"/>
            </a:endParaRPr>
          </a:p>
        </p:txBody>
      </p:sp>
      <p:cxnSp>
        <p:nvCxnSpPr>
          <p:cNvPr id="35" name="Gerade Verbindung 10"/>
          <p:cNvCxnSpPr/>
          <p:nvPr/>
        </p:nvCxnSpPr>
        <p:spPr>
          <a:xfrm>
            <a:off x="3425315" y="3680373"/>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6" name="Gerade Verbindung 10"/>
          <p:cNvCxnSpPr/>
          <p:nvPr/>
        </p:nvCxnSpPr>
        <p:spPr>
          <a:xfrm>
            <a:off x="2317874" y="3952485"/>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7" name="Gerade Verbindung 10"/>
          <p:cNvCxnSpPr/>
          <p:nvPr/>
        </p:nvCxnSpPr>
        <p:spPr>
          <a:xfrm>
            <a:off x="1215921" y="3674800"/>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38" name="Inhaltsplatzhalter 6"/>
          <p:cNvSpPr txBox="1">
            <a:spLocks/>
          </p:cNvSpPr>
          <p:nvPr/>
        </p:nvSpPr>
        <p:spPr>
          <a:xfrm>
            <a:off x="3611702" y="1720234"/>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smtClean="0">
                <a:latin typeface="Source Sans Pro Semibold" charset="0"/>
                <a:ea typeface="Source Sans Pro Semibold" charset="0"/>
                <a:cs typeface="Source Sans Pro Semibold" charset="0"/>
              </a:rPr>
              <a:t>h1</a:t>
            </a:r>
            <a:endParaRPr lang="de-DE" sz="1000" b="1" spc="50" dirty="0">
              <a:latin typeface="Source Sans Pro Semibold" charset="0"/>
              <a:ea typeface="Source Sans Pro Semibold" charset="0"/>
              <a:cs typeface="Source Sans Pro Semibold" charset="0"/>
            </a:endParaRPr>
          </a:p>
        </p:txBody>
      </p:sp>
      <p:cxnSp>
        <p:nvCxnSpPr>
          <p:cNvPr id="39" name="Gerade Verbindung 10"/>
          <p:cNvCxnSpPr/>
          <p:nvPr/>
        </p:nvCxnSpPr>
        <p:spPr>
          <a:xfrm flipV="1">
            <a:off x="4446712" y="1671486"/>
            <a:ext cx="0" cy="260892"/>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0" name="Gerade Verbindung 10"/>
          <p:cNvCxnSpPr/>
          <p:nvPr/>
        </p:nvCxnSpPr>
        <p:spPr>
          <a:xfrm>
            <a:off x="4321287" y="1801932"/>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1" name="Gerade Verbindung 10"/>
          <p:cNvCxnSpPr/>
          <p:nvPr/>
        </p:nvCxnSpPr>
        <p:spPr>
          <a:xfrm>
            <a:off x="4446712" y="1671486"/>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2" name="Gerade Verbindung 10"/>
          <p:cNvCxnSpPr/>
          <p:nvPr/>
        </p:nvCxnSpPr>
        <p:spPr>
          <a:xfrm>
            <a:off x="4446712" y="1932377"/>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43" name="Freihandform 42"/>
          <p:cNvSpPr/>
          <p:nvPr/>
        </p:nvSpPr>
        <p:spPr>
          <a:xfrm rot="18584666" flipH="1">
            <a:off x="1580078" y="2767828"/>
            <a:ext cx="2409906" cy="865480"/>
          </a:xfrm>
          <a:custGeom>
            <a:avLst/>
            <a:gdLst>
              <a:gd name="connsiteX0" fmla="*/ 0 w 1208216"/>
              <a:gd name="connsiteY0" fmla="*/ 1057189 h 1057189"/>
              <a:gd name="connsiteX1" fmla="*/ 583514 w 1208216"/>
              <a:gd name="connsiteY1" fmla="*/ 171621 h 1057189"/>
              <a:gd name="connsiteX2" fmla="*/ 1208216 w 1208216"/>
              <a:gd name="connsiteY2" fmla="*/ 0 h 1057189"/>
            </a:gdLst>
            <a:ahLst/>
            <a:cxnLst>
              <a:cxn ang="0">
                <a:pos x="connsiteX0" y="connsiteY0"/>
              </a:cxn>
              <a:cxn ang="0">
                <a:pos x="connsiteX1" y="connsiteY1"/>
              </a:cxn>
              <a:cxn ang="0">
                <a:pos x="connsiteX2" y="connsiteY2"/>
              </a:cxn>
            </a:cxnLst>
            <a:rect l="l" t="t" r="r" b="b"/>
            <a:pathLst>
              <a:path w="1208216" h="1057189">
                <a:moveTo>
                  <a:pt x="0" y="1057189"/>
                </a:moveTo>
                <a:cubicBezTo>
                  <a:pt x="191072" y="702504"/>
                  <a:pt x="382145" y="347819"/>
                  <a:pt x="583514" y="171621"/>
                </a:cubicBezTo>
                <a:cubicBezTo>
                  <a:pt x="784883" y="-4577"/>
                  <a:pt x="1110964" y="12585"/>
                  <a:pt x="1208216" y="0"/>
                </a:cubicBezTo>
              </a:path>
            </a:pathLst>
          </a:custGeom>
          <a:ln w="12700">
            <a:solidFill>
              <a:srgbClr val="EF7D1D"/>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44" name="Abgerundetes Rechteck 43"/>
          <p:cNvSpPr/>
          <p:nvPr/>
        </p:nvSpPr>
        <p:spPr>
          <a:xfrm>
            <a:off x="2655787" y="2638200"/>
            <a:ext cx="695506" cy="227504"/>
          </a:xfrm>
          <a:prstGeom prst="roundRect">
            <a:avLst/>
          </a:prstGeom>
          <a:solidFill>
            <a:srgbClr val="EF7D1D"/>
          </a:solidFill>
          <a:ln>
            <a:noFill/>
          </a:ln>
          <a:effectLst/>
        </p:spPr>
        <p:style>
          <a:lnRef idx="1">
            <a:schemeClr val="accent1"/>
          </a:lnRef>
          <a:fillRef idx="3">
            <a:schemeClr val="accent1"/>
          </a:fillRef>
          <a:effectRef idx="2">
            <a:schemeClr val="accent1"/>
          </a:effectRef>
          <a:fontRef idx="minor">
            <a:schemeClr val="lt1"/>
          </a:fontRef>
        </p:style>
        <p:txBody>
          <a:bodyPr wrap="square" lIns="36000" tIns="0" rIns="36000" bIns="36000" rtlCol="0" anchor="ctr">
            <a:spAutoFit/>
          </a:bodyPr>
          <a:lstStyle/>
          <a:p>
            <a:pPr algn="ctr"/>
            <a:r>
              <a:rPr lang="de-DE" sz="1100" dirty="0" err="1" smtClean="0">
                <a:solidFill>
                  <a:srgbClr val="D4EBE9"/>
                </a:solidFill>
                <a:latin typeface="Courier"/>
                <a:cs typeface="Courier"/>
              </a:rPr>
              <a:t>event</a:t>
            </a:r>
            <a:endParaRPr lang="de-DE" sz="1100" dirty="0">
              <a:solidFill>
                <a:srgbClr val="D4EBE9"/>
              </a:solidFill>
              <a:latin typeface="Courier"/>
              <a:cs typeface="Courier"/>
            </a:endParaRPr>
          </a:p>
        </p:txBody>
      </p:sp>
      <p:pic>
        <p:nvPicPr>
          <p:cNvPr id="45" name="Bild 44"/>
          <p:cNvPicPr>
            <a:picLocks noChangeAspect="1"/>
          </p:cNvPicPr>
          <p:nvPr/>
        </p:nvPicPr>
        <p:blipFill>
          <a:blip r:embed="rId2"/>
          <a:stretch>
            <a:fillRect/>
          </a:stretch>
        </p:blipFill>
        <p:spPr>
          <a:xfrm>
            <a:off x="4644639" y="1451865"/>
            <a:ext cx="4265956" cy="4464373"/>
          </a:xfrm>
          <a:prstGeom prst="rect">
            <a:avLst/>
          </a:prstGeom>
        </p:spPr>
      </p:pic>
      <p:sp>
        <p:nvSpPr>
          <p:cNvPr id="46" name="Oval 45"/>
          <p:cNvSpPr/>
          <p:nvPr/>
        </p:nvSpPr>
        <p:spPr>
          <a:xfrm>
            <a:off x="5038814" y="2347696"/>
            <a:ext cx="281458" cy="289153"/>
          </a:xfrm>
          <a:prstGeom prst="ellipse">
            <a:avLst/>
          </a:prstGeom>
          <a:noFill/>
          <a:ln w="25400">
            <a:solidFill>
              <a:srgbClr val="EF7D1D"/>
            </a:solidFill>
          </a:ln>
          <a:effectLst/>
        </p:spPr>
        <p:style>
          <a:lnRef idx="1">
            <a:schemeClr val="accent1"/>
          </a:lnRef>
          <a:fillRef idx="3">
            <a:schemeClr val="accent1"/>
          </a:fillRef>
          <a:effectRef idx="2">
            <a:schemeClr val="accent1"/>
          </a:effectRef>
          <a:fontRef idx="minor">
            <a:schemeClr val="lt1"/>
          </a:fontRef>
        </p:style>
        <p:txBody>
          <a:bodyPr lIns="0" tIns="0" rIns="0" bIns="36000" rtlCol="0" anchor="ctr">
            <a:spAutoFit/>
          </a:bodyPr>
          <a:lstStyle/>
          <a:p>
            <a:pPr algn="ctr"/>
            <a:r>
              <a:rPr lang="de-DE" sz="1100" dirty="0" smtClean="0">
                <a:solidFill>
                  <a:srgbClr val="99661A"/>
                </a:solidFill>
              </a:rPr>
              <a:t>R</a:t>
            </a:r>
            <a:endParaRPr lang="de-DE" sz="1100" dirty="0">
              <a:solidFill>
                <a:srgbClr val="99661A"/>
              </a:solidFill>
            </a:endParaRPr>
          </a:p>
        </p:txBody>
      </p:sp>
      <p:cxnSp>
        <p:nvCxnSpPr>
          <p:cNvPr id="47" name="Gerade Verbindung 10"/>
          <p:cNvCxnSpPr/>
          <p:nvPr/>
        </p:nvCxnSpPr>
        <p:spPr>
          <a:xfrm flipH="1">
            <a:off x="5417160" y="2492412"/>
            <a:ext cx="239489" cy="0"/>
          </a:xfrm>
          <a:prstGeom prst="line">
            <a:avLst/>
          </a:prstGeom>
          <a:ln w="63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48" name="Inhaltsplatzhalter 6"/>
          <p:cNvSpPr txBox="1">
            <a:spLocks/>
          </p:cNvSpPr>
          <p:nvPr/>
        </p:nvSpPr>
        <p:spPr>
          <a:xfrm>
            <a:off x="5716121" y="2403502"/>
            <a:ext cx="1347825"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de-DE" sz="1000" b="1" spc="50" dirty="0" smtClean="0">
                <a:solidFill>
                  <a:srgbClr val="EF7D1D"/>
                </a:solidFill>
                <a:latin typeface="Source Sans Pro Semibold" charset="0"/>
                <a:ea typeface="Source Sans Pro Semibold" charset="0"/>
                <a:cs typeface="Source Sans Pro Semibold" charset="0"/>
              </a:rPr>
              <a:t>Zeicheneingabe</a:t>
            </a:r>
            <a:endParaRPr lang="de-DE" sz="1000" b="1" spc="50" dirty="0">
              <a:solidFill>
                <a:srgbClr val="EF7D1D"/>
              </a:solidFill>
              <a:latin typeface="Source Sans Pro Semibold" charset="0"/>
              <a:ea typeface="Source Sans Pro Semibold" charset="0"/>
              <a:cs typeface="Source Sans Pro Semibold" charset="0"/>
            </a:endParaRPr>
          </a:p>
        </p:txBody>
      </p:sp>
      <p:sp>
        <p:nvSpPr>
          <p:cNvPr id="49" name="Freihandform 48"/>
          <p:cNvSpPr/>
          <p:nvPr/>
        </p:nvSpPr>
        <p:spPr>
          <a:xfrm rot="20635773">
            <a:off x="4293319" y="2302366"/>
            <a:ext cx="710552" cy="173827"/>
          </a:xfrm>
          <a:custGeom>
            <a:avLst/>
            <a:gdLst>
              <a:gd name="connsiteX0" fmla="*/ 762000 w 762000"/>
              <a:gd name="connsiteY0" fmla="*/ 138731 h 138731"/>
              <a:gd name="connsiteX1" fmla="*/ 356973 w 762000"/>
              <a:gd name="connsiteY1" fmla="*/ 1434 h 138731"/>
              <a:gd name="connsiteX2" fmla="*/ 0 w 762000"/>
              <a:gd name="connsiteY2" fmla="*/ 63217 h 138731"/>
            </a:gdLst>
            <a:ahLst/>
            <a:cxnLst>
              <a:cxn ang="0">
                <a:pos x="connsiteX0" y="connsiteY0"/>
              </a:cxn>
              <a:cxn ang="0">
                <a:pos x="connsiteX1" y="connsiteY1"/>
              </a:cxn>
              <a:cxn ang="0">
                <a:pos x="connsiteX2" y="connsiteY2"/>
              </a:cxn>
            </a:cxnLst>
            <a:rect l="l" t="t" r="r" b="b"/>
            <a:pathLst>
              <a:path w="762000" h="138731">
                <a:moveTo>
                  <a:pt x="762000" y="138731"/>
                </a:moveTo>
                <a:cubicBezTo>
                  <a:pt x="622986" y="76375"/>
                  <a:pt x="483973" y="14020"/>
                  <a:pt x="356973" y="1434"/>
                </a:cubicBezTo>
                <a:cubicBezTo>
                  <a:pt x="229973" y="-11152"/>
                  <a:pt x="0" y="63217"/>
                  <a:pt x="0" y="63217"/>
                </a:cubicBezTo>
              </a:path>
            </a:pathLst>
          </a:custGeom>
          <a:ln w="1270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cxnSp>
        <p:nvCxnSpPr>
          <p:cNvPr id="50" name="Gerade Verbindung mit Pfeil 49"/>
          <p:cNvCxnSpPr/>
          <p:nvPr/>
        </p:nvCxnSpPr>
        <p:spPr>
          <a:xfrm flipV="1">
            <a:off x="457200" y="6476994"/>
            <a:ext cx="8229600" cy="16934"/>
          </a:xfrm>
          <a:prstGeom prst="straightConnector1">
            <a:avLst/>
          </a:prstGeom>
          <a:ln w="101600">
            <a:solidFill>
              <a:srgbClr val="EF7D1D"/>
            </a:solidFill>
            <a:headEnd type="triangle" w="lg" len="lg"/>
            <a:tailEnd type="none" w="lg" len="lg"/>
          </a:ln>
          <a:effectLst/>
        </p:spPr>
        <p:style>
          <a:lnRef idx="2">
            <a:schemeClr val="accent1"/>
          </a:lnRef>
          <a:fillRef idx="0">
            <a:schemeClr val="accent1"/>
          </a:fillRef>
          <a:effectRef idx="1">
            <a:schemeClr val="accent1"/>
          </a:effectRef>
          <a:fontRef idx="minor">
            <a:schemeClr val="tx1"/>
          </a:fontRef>
        </p:style>
      </p:cxnSp>
      <p:sp>
        <p:nvSpPr>
          <p:cNvPr id="51" name="Abgerundetes Rechteck 50"/>
          <p:cNvSpPr/>
          <p:nvPr/>
        </p:nvSpPr>
        <p:spPr>
          <a:xfrm>
            <a:off x="3086099" y="6274050"/>
            <a:ext cx="3486836" cy="380738"/>
          </a:xfrm>
          <a:prstGeom prst="roundRect">
            <a:avLst/>
          </a:prstGeom>
          <a:solidFill>
            <a:srgbClr val="EF7D1D"/>
          </a:solidFill>
          <a:ln>
            <a:noFill/>
          </a:ln>
          <a:effectLst/>
        </p:spPr>
        <p:style>
          <a:lnRef idx="1">
            <a:schemeClr val="accent1"/>
          </a:lnRef>
          <a:fillRef idx="3">
            <a:schemeClr val="accent1"/>
          </a:fillRef>
          <a:effectRef idx="2">
            <a:schemeClr val="accent1"/>
          </a:effectRef>
          <a:fontRef idx="minor">
            <a:schemeClr val="lt1"/>
          </a:fontRef>
        </p:style>
        <p:txBody>
          <a:bodyPr wrap="none" lIns="36000" tIns="0" rIns="36000" bIns="36000" rtlCol="0" anchor="ctr">
            <a:spAutoFit/>
          </a:bodyPr>
          <a:lstStyle/>
          <a:p>
            <a:pPr algn="ctr"/>
            <a:r>
              <a:rPr lang="de-DE" sz="2000" b="1" dirty="0" smtClean="0">
                <a:solidFill>
                  <a:srgbClr val="D4EBE9"/>
                </a:solidFill>
                <a:latin typeface="Source Sans Pro Semibold" charset="0"/>
                <a:ea typeface="Source Sans Pro Semibold" charset="0"/>
                <a:cs typeface="Source Sans Pro Semibold" charset="0"/>
              </a:rPr>
              <a:t>Von unten nach oben: </a:t>
            </a:r>
            <a:r>
              <a:rPr lang="de-DE" sz="2000" dirty="0" err="1" smtClean="0">
                <a:solidFill>
                  <a:srgbClr val="D4EBE9"/>
                </a:solidFill>
                <a:latin typeface="Source Code Pro Medium" charset="0"/>
                <a:ea typeface="Source Code Pro Medium" charset="0"/>
                <a:cs typeface="Source Code Pro Medium" charset="0"/>
              </a:rPr>
              <a:t>events</a:t>
            </a:r>
            <a:endParaRPr lang="de-DE" sz="3200" dirty="0">
              <a:solidFill>
                <a:srgbClr val="D4EBE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154563408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Kommunikation: Eigene Events</a:t>
            </a:r>
            <a:endParaRPr lang="de-DE" dirty="0"/>
          </a:p>
        </p:txBody>
      </p:sp>
      <p:sp>
        <p:nvSpPr>
          <p:cNvPr id="3" name="Inhaltsplatzhalter 6"/>
          <p:cNvSpPr txBox="1">
            <a:spLocks/>
          </p:cNvSpPr>
          <p:nvPr/>
        </p:nvSpPr>
        <p:spPr>
          <a:xfrm>
            <a:off x="1291684" y="3838845"/>
            <a:ext cx="985557" cy="264598"/>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50" b="1" spc="50" dirty="0" err="1" smtClean="0">
                <a:solidFill>
                  <a:srgbClr val="EF7D1D"/>
                </a:solidFill>
                <a:latin typeface="Source Sans Pro Semibold" charset="0"/>
                <a:ea typeface="Source Sans Pro Semibold" charset="0"/>
                <a:cs typeface="Source Sans Pro Semibold" charset="0"/>
              </a:rPr>
              <a:t>PasswordForm</a:t>
            </a:r>
            <a:endParaRPr lang="de-DE" sz="1050" b="1" spc="50" dirty="0">
              <a:solidFill>
                <a:srgbClr val="EF7D1D"/>
              </a:solidFill>
              <a:latin typeface="Source Sans Pro Semibold" charset="0"/>
              <a:ea typeface="Source Sans Pro Semibold" charset="0"/>
              <a:cs typeface="Source Sans Pro Semibold" charset="0"/>
            </a:endParaRPr>
          </a:p>
        </p:txBody>
      </p:sp>
      <p:cxnSp>
        <p:nvCxnSpPr>
          <p:cNvPr id="4" name="Gerade Verbindung 10"/>
          <p:cNvCxnSpPr/>
          <p:nvPr/>
        </p:nvCxnSpPr>
        <p:spPr>
          <a:xfrm flipV="1">
            <a:off x="2443299" y="2148491"/>
            <a:ext cx="0" cy="366291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5" name="Inhaltsplatzhalter 6"/>
          <p:cNvSpPr txBox="1">
            <a:spLocks/>
          </p:cNvSpPr>
          <p:nvPr/>
        </p:nvSpPr>
        <p:spPr>
          <a:xfrm>
            <a:off x="2388964" y="3585785"/>
            <a:ext cx="998256"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err="1" smtClean="0">
                <a:solidFill>
                  <a:srgbClr val="41719C"/>
                </a:solidFill>
                <a:latin typeface="Source Sans Pro Semibold" charset="0"/>
                <a:ea typeface="Source Sans Pro Semibold" charset="0"/>
                <a:cs typeface="Source Sans Pro Semibold" charset="0"/>
              </a:rPr>
              <a:t>CheckLabelList</a:t>
            </a:r>
            <a:endParaRPr lang="de-DE" sz="1000" b="1" spc="50" dirty="0">
              <a:solidFill>
                <a:srgbClr val="41719C"/>
              </a:solidFill>
              <a:latin typeface="Source Sans Pro Semibold" charset="0"/>
              <a:ea typeface="Source Sans Pro Semibold" charset="0"/>
              <a:cs typeface="Source Sans Pro Semibold" charset="0"/>
            </a:endParaRPr>
          </a:p>
        </p:txBody>
      </p:sp>
      <p:cxnSp>
        <p:nvCxnSpPr>
          <p:cNvPr id="6" name="Gerade Verbindung 10"/>
          <p:cNvCxnSpPr/>
          <p:nvPr/>
        </p:nvCxnSpPr>
        <p:spPr>
          <a:xfrm flipV="1">
            <a:off x="3546176" y="2948426"/>
            <a:ext cx="0" cy="1478431"/>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7" name="Inhaltsplatzhalter 6"/>
          <p:cNvSpPr txBox="1">
            <a:spLocks/>
          </p:cNvSpPr>
          <p:nvPr/>
        </p:nvSpPr>
        <p:spPr>
          <a:xfrm>
            <a:off x="3280195" y="3276582"/>
            <a:ext cx="998256"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err="1" smtClean="0">
                <a:solidFill>
                  <a:srgbClr val="41719C"/>
                </a:solidFill>
                <a:latin typeface="Source Sans Pro Semibold" charset="0"/>
                <a:ea typeface="Source Sans Pro Semibold" charset="0"/>
                <a:cs typeface="Source Sans Pro Semibold" charset="0"/>
              </a:rPr>
              <a:t>CheckLabel</a:t>
            </a:r>
            <a:endParaRPr lang="de-DE" sz="1000" b="1" spc="50" dirty="0">
              <a:solidFill>
                <a:srgbClr val="41719C"/>
              </a:solidFill>
              <a:latin typeface="Source Sans Pro Semibold" charset="0"/>
              <a:ea typeface="Source Sans Pro Semibold" charset="0"/>
              <a:cs typeface="Source Sans Pro Semibold" charset="0"/>
            </a:endParaRPr>
          </a:p>
        </p:txBody>
      </p:sp>
      <p:cxnSp>
        <p:nvCxnSpPr>
          <p:cNvPr id="8" name="Gerade Verbindung 10"/>
          <p:cNvCxnSpPr/>
          <p:nvPr/>
        </p:nvCxnSpPr>
        <p:spPr>
          <a:xfrm flipV="1">
            <a:off x="4446712" y="3261341"/>
            <a:ext cx="0" cy="24798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9" name="Gerade Verbindung 10"/>
          <p:cNvCxnSpPr/>
          <p:nvPr/>
        </p:nvCxnSpPr>
        <p:spPr>
          <a:xfrm>
            <a:off x="4321287" y="3385331"/>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3611702" y="2417840"/>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err="1" smtClean="0">
                <a:solidFill>
                  <a:srgbClr val="41719C"/>
                </a:solidFill>
                <a:latin typeface="Source Sans Pro Semibold" charset="0"/>
                <a:ea typeface="Source Sans Pro Semibold" charset="0"/>
                <a:cs typeface="Source Sans Pro Semibold" charset="0"/>
              </a:rPr>
              <a:t>input</a:t>
            </a:r>
            <a:endParaRPr lang="de-DE" sz="1000" b="1" spc="50" dirty="0">
              <a:solidFill>
                <a:srgbClr val="41719C"/>
              </a:solidFill>
              <a:latin typeface="Source Sans Pro Semibold" charset="0"/>
              <a:ea typeface="Source Sans Pro Semibold" charset="0"/>
              <a:cs typeface="Source Sans Pro Semibold" charset="0"/>
            </a:endParaRPr>
          </a:p>
        </p:txBody>
      </p:sp>
      <p:cxnSp>
        <p:nvCxnSpPr>
          <p:cNvPr id="11" name="Gerade Verbindung 10"/>
          <p:cNvCxnSpPr/>
          <p:nvPr/>
        </p:nvCxnSpPr>
        <p:spPr>
          <a:xfrm flipV="1">
            <a:off x="4446712" y="2284039"/>
            <a:ext cx="0" cy="457937"/>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2" name="Gerade Verbindung 11"/>
          <p:cNvCxnSpPr/>
          <p:nvPr/>
        </p:nvCxnSpPr>
        <p:spPr>
          <a:xfrm>
            <a:off x="4321287" y="2513007"/>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3" name="Gerade Verbindung 10"/>
          <p:cNvCxnSpPr/>
          <p:nvPr/>
        </p:nvCxnSpPr>
        <p:spPr>
          <a:xfrm flipH="1">
            <a:off x="2443299" y="2148489"/>
            <a:ext cx="207390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2443299" y="5811401"/>
            <a:ext cx="207390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a:off x="3550740" y="2948426"/>
            <a:ext cx="966463"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6" name="Gerade Verbindung 10"/>
          <p:cNvCxnSpPr/>
          <p:nvPr/>
        </p:nvCxnSpPr>
        <p:spPr>
          <a:xfrm>
            <a:off x="3550740" y="4419887"/>
            <a:ext cx="966463"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4446712" y="3501919"/>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a:off x="4446712" y="3261196"/>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a:off x="4446712" y="2284039"/>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0" name="Gerade Verbindung 10"/>
          <p:cNvCxnSpPr/>
          <p:nvPr/>
        </p:nvCxnSpPr>
        <p:spPr>
          <a:xfrm>
            <a:off x="4446712" y="2741976"/>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1" name="Inhaltsplatzhalter 6"/>
          <p:cNvSpPr txBox="1">
            <a:spLocks/>
          </p:cNvSpPr>
          <p:nvPr/>
        </p:nvSpPr>
        <p:spPr>
          <a:xfrm>
            <a:off x="3625972" y="4668852"/>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smtClean="0">
                <a:solidFill>
                  <a:srgbClr val="41719C"/>
                </a:solidFill>
                <a:latin typeface="Source Sans Pro Semibold" charset="0"/>
                <a:ea typeface="Source Sans Pro Semibold" charset="0"/>
                <a:cs typeface="Source Sans Pro Semibold" charset="0"/>
              </a:rPr>
              <a:t>div</a:t>
            </a:r>
            <a:endParaRPr lang="de-DE" sz="1000" b="1" spc="50" dirty="0">
              <a:solidFill>
                <a:srgbClr val="41719C"/>
              </a:solidFill>
              <a:latin typeface="Source Sans Pro Semibold" charset="0"/>
              <a:ea typeface="Source Sans Pro Semibold" charset="0"/>
              <a:cs typeface="Source Sans Pro Semibold" charset="0"/>
            </a:endParaRPr>
          </a:p>
        </p:txBody>
      </p:sp>
      <p:cxnSp>
        <p:nvCxnSpPr>
          <p:cNvPr id="22" name="Gerade Verbindung 10"/>
          <p:cNvCxnSpPr/>
          <p:nvPr/>
        </p:nvCxnSpPr>
        <p:spPr>
          <a:xfrm>
            <a:off x="4321287" y="4753587"/>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flipV="1">
            <a:off x="4446712" y="4634119"/>
            <a:ext cx="0" cy="238936"/>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4446712" y="4634119"/>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4446712" y="4873055"/>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6" name="Gerade Verbindung 10"/>
          <p:cNvCxnSpPr/>
          <p:nvPr/>
        </p:nvCxnSpPr>
        <p:spPr>
          <a:xfrm flipH="1">
            <a:off x="1341346" y="1462593"/>
            <a:ext cx="3175859"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7" name="Gerade Verbindung 10"/>
          <p:cNvCxnSpPr/>
          <p:nvPr/>
        </p:nvCxnSpPr>
        <p:spPr>
          <a:xfrm flipV="1">
            <a:off x="1341346" y="1451866"/>
            <a:ext cx="0" cy="4457015"/>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8" name="Gerade Verbindung 10"/>
          <p:cNvCxnSpPr/>
          <p:nvPr/>
        </p:nvCxnSpPr>
        <p:spPr>
          <a:xfrm flipH="1">
            <a:off x="1341346" y="5908881"/>
            <a:ext cx="3175859"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Inhaltsplatzhalter 6"/>
          <p:cNvSpPr txBox="1">
            <a:spLocks/>
          </p:cNvSpPr>
          <p:nvPr/>
        </p:nvSpPr>
        <p:spPr>
          <a:xfrm>
            <a:off x="339558" y="3575843"/>
            <a:ext cx="824655" cy="232739"/>
          </a:xfrm>
          <a:prstGeom prst="rect">
            <a:avLst/>
          </a:prstGeom>
        </p:spPr>
        <p:txBody>
          <a:bodyPr vert="horz" lIns="0" tIns="0" rIns="0" bIns="0" rtlCol="0">
            <a:normAutofit fontScale="925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50" b="1" spc="50" dirty="0" err="1" smtClean="0">
                <a:solidFill>
                  <a:srgbClr val="EF7D1D"/>
                </a:solidFill>
                <a:latin typeface="Source Sans Pro Semibold" charset="0"/>
                <a:ea typeface="Source Sans Pro Semibold" charset="0"/>
                <a:cs typeface="Source Sans Pro Semibold" charset="0"/>
              </a:rPr>
              <a:t>PasswordApp</a:t>
            </a:r>
            <a:endParaRPr lang="de-DE" sz="1050" b="1" spc="50" dirty="0">
              <a:solidFill>
                <a:srgbClr val="EF7D1D"/>
              </a:solidFill>
              <a:latin typeface="Source Sans Pro Semibold" charset="0"/>
              <a:ea typeface="Source Sans Pro Semibold" charset="0"/>
              <a:cs typeface="Source Sans Pro Semibold" charset="0"/>
            </a:endParaRPr>
          </a:p>
        </p:txBody>
      </p:sp>
      <p:cxnSp>
        <p:nvCxnSpPr>
          <p:cNvPr id="30" name="Gerade Verbindung 10"/>
          <p:cNvCxnSpPr/>
          <p:nvPr/>
        </p:nvCxnSpPr>
        <p:spPr>
          <a:xfrm>
            <a:off x="4321287" y="5467118"/>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1" name="Gerade Verbindung 10"/>
          <p:cNvCxnSpPr/>
          <p:nvPr/>
        </p:nvCxnSpPr>
        <p:spPr>
          <a:xfrm flipV="1">
            <a:off x="4446712" y="5251341"/>
            <a:ext cx="0" cy="431554"/>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2" name="Gerade Verbindung 10"/>
          <p:cNvCxnSpPr/>
          <p:nvPr/>
        </p:nvCxnSpPr>
        <p:spPr>
          <a:xfrm>
            <a:off x="4446712" y="5251341"/>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3" name="Gerade Verbindung 10"/>
          <p:cNvCxnSpPr/>
          <p:nvPr/>
        </p:nvCxnSpPr>
        <p:spPr>
          <a:xfrm>
            <a:off x="4446712" y="5682895"/>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34" name="Inhaltsplatzhalter 6"/>
          <p:cNvSpPr txBox="1">
            <a:spLocks/>
          </p:cNvSpPr>
          <p:nvPr/>
        </p:nvSpPr>
        <p:spPr>
          <a:xfrm>
            <a:off x="3625972" y="5372150"/>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smtClean="0">
                <a:solidFill>
                  <a:srgbClr val="41719C"/>
                </a:solidFill>
                <a:latin typeface="Source Sans Pro Semibold" charset="0"/>
                <a:ea typeface="Source Sans Pro Semibold" charset="0"/>
                <a:cs typeface="Source Sans Pro Semibold" charset="0"/>
              </a:rPr>
              <a:t>Button</a:t>
            </a:r>
            <a:endParaRPr lang="de-DE" sz="1000" b="1" spc="50" dirty="0">
              <a:solidFill>
                <a:srgbClr val="41719C"/>
              </a:solidFill>
              <a:latin typeface="Source Sans Pro Semibold" charset="0"/>
              <a:ea typeface="Source Sans Pro Semibold" charset="0"/>
              <a:cs typeface="Source Sans Pro Semibold" charset="0"/>
            </a:endParaRPr>
          </a:p>
        </p:txBody>
      </p:sp>
      <p:cxnSp>
        <p:nvCxnSpPr>
          <p:cNvPr id="35" name="Gerade Verbindung 10"/>
          <p:cNvCxnSpPr/>
          <p:nvPr/>
        </p:nvCxnSpPr>
        <p:spPr>
          <a:xfrm>
            <a:off x="3425315" y="3680373"/>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6" name="Gerade Verbindung 10"/>
          <p:cNvCxnSpPr/>
          <p:nvPr/>
        </p:nvCxnSpPr>
        <p:spPr>
          <a:xfrm>
            <a:off x="2317874" y="3952485"/>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7" name="Gerade Verbindung 10"/>
          <p:cNvCxnSpPr/>
          <p:nvPr/>
        </p:nvCxnSpPr>
        <p:spPr>
          <a:xfrm>
            <a:off x="1215921" y="3674800"/>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38" name="Inhaltsplatzhalter 6"/>
          <p:cNvSpPr txBox="1">
            <a:spLocks/>
          </p:cNvSpPr>
          <p:nvPr/>
        </p:nvSpPr>
        <p:spPr>
          <a:xfrm>
            <a:off x="3611702" y="1720234"/>
            <a:ext cx="657170" cy="23273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000" b="1" spc="50" dirty="0" smtClean="0">
                <a:solidFill>
                  <a:srgbClr val="41719C"/>
                </a:solidFill>
                <a:latin typeface="Source Sans Pro Semibold" charset="0"/>
                <a:ea typeface="Source Sans Pro Semibold" charset="0"/>
                <a:cs typeface="Source Sans Pro Semibold" charset="0"/>
              </a:rPr>
              <a:t>h1</a:t>
            </a:r>
            <a:endParaRPr lang="de-DE" sz="1000" b="1" spc="50" dirty="0">
              <a:solidFill>
                <a:srgbClr val="41719C"/>
              </a:solidFill>
              <a:latin typeface="Source Sans Pro Semibold" charset="0"/>
              <a:ea typeface="Source Sans Pro Semibold" charset="0"/>
              <a:cs typeface="Source Sans Pro Semibold" charset="0"/>
            </a:endParaRPr>
          </a:p>
        </p:txBody>
      </p:sp>
      <p:cxnSp>
        <p:nvCxnSpPr>
          <p:cNvPr id="39" name="Gerade Verbindung 10"/>
          <p:cNvCxnSpPr/>
          <p:nvPr/>
        </p:nvCxnSpPr>
        <p:spPr>
          <a:xfrm flipV="1">
            <a:off x="4446712" y="1671486"/>
            <a:ext cx="0" cy="260892"/>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0" name="Gerade Verbindung 10"/>
          <p:cNvCxnSpPr/>
          <p:nvPr/>
        </p:nvCxnSpPr>
        <p:spPr>
          <a:xfrm>
            <a:off x="4321287" y="1801932"/>
            <a:ext cx="125425"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1" name="Gerade Verbindung 10"/>
          <p:cNvCxnSpPr/>
          <p:nvPr/>
        </p:nvCxnSpPr>
        <p:spPr>
          <a:xfrm>
            <a:off x="4446712" y="1671486"/>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2" name="Gerade Verbindung 10"/>
          <p:cNvCxnSpPr/>
          <p:nvPr/>
        </p:nvCxnSpPr>
        <p:spPr>
          <a:xfrm>
            <a:off x="4446712" y="1932377"/>
            <a:ext cx="70491" cy="0"/>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45" name="Freihandform 44"/>
          <p:cNvSpPr/>
          <p:nvPr/>
        </p:nvSpPr>
        <p:spPr>
          <a:xfrm rot="13120595">
            <a:off x="646397" y="3791632"/>
            <a:ext cx="1237392" cy="502137"/>
          </a:xfrm>
          <a:custGeom>
            <a:avLst/>
            <a:gdLst>
              <a:gd name="connsiteX0" fmla="*/ 0 w 1208216"/>
              <a:gd name="connsiteY0" fmla="*/ 1057189 h 1057189"/>
              <a:gd name="connsiteX1" fmla="*/ 583514 w 1208216"/>
              <a:gd name="connsiteY1" fmla="*/ 171621 h 1057189"/>
              <a:gd name="connsiteX2" fmla="*/ 1208216 w 1208216"/>
              <a:gd name="connsiteY2" fmla="*/ 0 h 1057189"/>
            </a:gdLst>
            <a:ahLst/>
            <a:cxnLst>
              <a:cxn ang="0">
                <a:pos x="connsiteX0" y="connsiteY0"/>
              </a:cxn>
              <a:cxn ang="0">
                <a:pos x="connsiteX1" y="connsiteY1"/>
              </a:cxn>
              <a:cxn ang="0">
                <a:pos x="connsiteX2" y="connsiteY2"/>
              </a:cxn>
            </a:cxnLst>
            <a:rect l="l" t="t" r="r" b="b"/>
            <a:pathLst>
              <a:path w="1208216" h="1057189">
                <a:moveTo>
                  <a:pt x="0" y="1057189"/>
                </a:moveTo>
                <a:cubicBezTo>
                  <a:pt x="191072" y="702504"/>
                  <a:pt x="382145" y="347819"/>
                  <a:pt x="583514" y="171621"/>
                </a:cubicBezTo>
                <a:cubicBezTo>
                  <a:pt x="784883" y="-4577"/>
                  <a:pt x="1110964" y="12585"/>
                  <a:pt x="1208216" y="0"/>
                </a:cubicBezTo>
              </a:path>
            </a:pathLst>
          </a:custGeom>
          <a:ln w="12700">
            <a:solidFill>
              <a:srgbClr val="EF7D1D"/>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46" name="Abgerundetes Rechteck 45"/>
          <p:cNvSpPr/>
          <p:nvPr/>
        </p:nvSpPr>
        <p:spPr>
          <a:xfrm>
            <a:off x="844553" y="4057584"/>
            <a:ext cx="558370" cy="244530"/>
          </a:xfrm>
          <a:prstGeom prst="roundRect">
            <a:avLst/>
          </a:prstGeom>
          <a:solidFill>
            <a:srgbClr val="EF7D1D"/>
          </a:solidFill>
          <a:ln>
            <a:noFill/>
          </a:ln>
          <a:effectLst/>
        </p:spPr>
        <p:style>
          <a:lnRef idx="1">
            <a:schemeClr val="accent1"/>
          </a:lnRef>
          <a:fillRef idx="3">
            <a:schemeClr val="accent1"/>
          </a:fillRef>
          <a:effectRef idx="2">
            <a:schemeClr val="accent1"/>
          </a:effectRef>
          <a:fontRef idx="minor">
            <a:schemeClr val="lt1"/>
          </a:fontRef>
        </p:style>
        <p:txBody>
          <a:bodyPr wrap="none" lIns="36000" tIns="0" rIns="36000" bIns="36000" rtlCol="0" anchor="ctr">
            <a:spAutoFit/>
          </a:bodyPr>
          <a:lstStyle/>
          <a:p>
            <a:pPr algn="ctr"/>
            <a:r>
              <a:rPr lang="de-DE" sz="1200" dirty="0" err="1" smtClean="0">
                <a:solidFill>
                  <a:srgbClr val="D4EBE9"/>
                </a:solidFill>
                <a:latin typeface="Courier"/>
                <a:cs typeface="Courier"/>
              </a:rPr>
              <a:t>event</a:t>
            </a:r>
            <a:endParaRPr lang="de-DE" sz="1200" dirty="0">
              <a:solidFill>
                <a:srgbClr val="D4EBE9"/>
              </a:solidFill>
              <a:latin typeface="Courier"/>
              <a:cs typeface="Courier"/>
            </a:endParaRPr>
          </a:p>
        </p:txBody>
      </p:sp>
      <p:sp>
        <p:nvSpPr>
          <p:cNvPr id="47" name="Freihandform 46"/>
          <p:cNvSpPr/>
          <p:nvPr/>
        </p:nvSpPr>
        <p:spPr>
          <a:xfrm>
            <a:off x="709083" y="3502856"/>
            <a:ext cx="1111250" cy="307144"/>
          </a:xfrm>
          <a:custGeom>
            <a:avLst/>
            <a:gdLst>
              <a:gd name="connsiteX0" fmla="*/ 0 w 1016000"/>
              <a:gd name="connsiteY0" fmla="*/ 42561 h 307144"/>
              <a:gd name="connsiteX1" fmla="*/ 751417 w 1016000"/>
              <a:gd name="connsiteY1" fmla="*/ 21394 h 307144"/>
              <a:gd name="connsiteX2" fmla="*/ 1016000 w 1016000"/>
              <a:gd name="connsiteY2" fmla="*/ 307144 h 307144"/>
            </a:gdLst>
            <a:ahLst/>
            <a:cxnLst>
              <a:cxn ang="0">
                <a:pos x="connsiteX0" y="connsiteY0"/>
              </a:cxn>
              <a:cxn ang="0">
                <a:pos x="connsiteX1" y="connsiteY1"/>
              </a:cxn>
              <a:cxn ang="0">
                <a:pos x="connsiteX2" y="connsiteY2"/>
              </a:cxn>
            </a:cxnLst>
            <a:rect l="l" t="t" r="r" b="b"/>
            <a:pathLst>
              <a:path w="1016000" h="307144">
                <a:moveTo>
                  <a:pt x="0" y="42561"/>
                </a:moveTo>
                <a:cubicBezTo>
                  <a:pt x="291042" y="9929"/>
                  <a:pt x="582084" y="-22703"/>
                  <a:pt x="751417" y="21394"/>
                </a:cubicBezTo>
                <a:cubicBezTo>
                  <a:pt x="920750" y="65491"/>
                  <a:pt x="975431" y="259519"/>
                  <a:pt x="1016000" y="307144"/>
                </a:cubicBezTo>
              </a:path>
            </a:pathLst>
          </a:custGeom>
          <a:ln w="12700">
            <a:solidFill>
              <a:srgbClr val="DC6B5F"/>
            </a:solidFill>
            <a:tailEnd type="triangl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48" name="Abgerundetes Rechteck 47"/>
          <p:cNvSpPr/>
          <p:nvPr/>
        </p:nvSpPr>
        <p:spPr>
          <a:xfrm>
            <a:off x="970657" y="3278423"/>
            <a:ext cx="832289" cy="244530"/>
          </a:xfrm>
          <a:prstGeom prst="roundRect">
            <a:avLst/>
          </a:prstGeom>
          <a:solidFill>
            <a:srgbClr val="DC6B5F"/>
          </a:solidFill>
          <a:ln>
            <a:noFill/>
          </a:ln>
          <a:effectLst/>
        </p:spPr>
        <p:style>
          <a:lnRef idx="1">
            <a:schemeClr val="accent1"/>
          </a:lnRef>
          <a:fillRef idx="3">
            <a:schemeClr val="accent1"/>
          </a:fillRef>
          <a:effectRef idx="2">
            <a:schemeClr val="accent1"/>
          </a:effectRef>
          <a:fontRef idx="minor">
            <a:schemeClr val="lt1"/>
          </a:fontRef>
        </p:style>
        <p:txBody>
          <a:bodyPr wrap="none" lIns="36000" tIns="0" rIns="36000" bIns="36000" rtlCol="0" anchor="ctr">
            <a:spAutoFit/>
          </a:bodyPr>
          <a:lstStyle/>
          <a:p>
            <a:pPr algn="ctr"/>
            <a:r>
              <a:rPr lang="de-DE" sz="1200" dirty="0" err="1" smtClean="0">
                <a:solidFill>
                  <a:srgbClr val="D4EBE9"/>
                </a:solidFill>
                <a:latin typeface="Courier"/>
                <a:cs typeface="Courier"/>
              </a:rPr>
              <a:t>callback</a:t>
            </a:r>
            <a:endParaRPr lang="de-DE" sz="1200" dirty="0">
              <a:solidFill>
                <a:srgbClr val="D4EBE9"/>
              </a:solidFill>
              <a:latin typeface="Courier"/>
              <a:cs typeface="Courier"/>
            </a:endParaRPr>
          </a:p>
        </p:txBody>
      </p:sp>
      <p:pic>
        <p:nvPicPr>
          <p:cNvPr id="49" name="Bild 48"/>
          <p:cNvPicPr>
            <a:picLocks noChangeAspect="1"/>
          </p:cNvPicPr>
          <p:nvPr/>
        </p:nvPicPr>
        <p:blipFill>
          <a:blip r:embed="rId2"/>
          <a:stretch>
            <a:fillRect/>
          </a:stretch>
        </p:blipFill>
        <p:spPr>
          <a:xfrm>
            <a:off x="4644638" y="1451865"/>
            <a:ext cx="4258925" cy="4457015"/>
          </a:xfrm>
          <a:prstGeom prst="rect">
            <a:avLst/>
          </a:prstGeom>
        </p:spPr>
      </p:pic>
      <p:cxnSp>
        <p:nvCxnSpPr>
          <p:cNvPr id="50" name="Gerade Verbindung mit Pfeil 49"/>
          <p:cNvCxnSpPr/>
          <p:nvPr/>
        </p:nvCxnSpPr>
        <p:spPr>
          <a:xfrm flipV="1">
            <a:off x="457200" y="6476994"/>
            <a:ext cx="8229600" cy="16934"/>
          </a:xfrm>
          <a:prstGeom prst="straightConnector1">
            <a:avLst/>
          </a:prstGeom>
          <a:ln w="101600">
            <a:solidFill>
              <a:srgbClr val="EF7D1D"/>
            </a:solidFill>
            <a:headEnd type="triangle" w="lg" len="lg"/>
            <a:tailEnd type="none" w="lg" len="lg"/>
          </a:ln>
          <a:effectLst/>
        </p:spPr>
        <p:style>
          <a:lnRef idx="2">
            <a:schemeClr val="accent1"/>
          </a:lnRef>
          <a:fillRef idx="0">
            <a:schemeClr val="accent1"/>
          </a:fillRef>
          <a:effectRef idx="1">
            <a:schemeClr val="accent1"/>
          </a:effectRef>
          <a:fontRef idx="minor">
            <a:schemeClr val="tx1"/>
          </a:fontRef>
        </p:style>
      </p:cxnSp>
      <p:sp>
        <p:nvSpPr>
          <p:cNvPr id="51" name="Abgerundetes Rechteck 50"/>
          <p:cNvSpPr/>
          <p:nvPr/>
        </p:nvSpPr>
        <p:spPr>
          <a:xfrm>
            <a:off x="2025583" y="6274050"/>
            <a:ext cx="5607873" cy="380738"/>
          </a:xfrm>
          <a:prstGeom prst="roundRect">
            <a:avLst/>
          </a:prstGeom>
          <a:solidFill>
            <a:srgbClr val="EF7D1D"/>
          </a:solidFill>
          <a:ln>
            <a:noFill/>
          </a:ln>
          <a:effectLst/>
        </p:spPr>
        <p:style>
          <a:lnRef idx="1">
            <a:schemeClr val="accent1"/>
          </a:lnRef>
          <a:fillRef idx="3">
            <a:schemeClr val="accent1"/>
          </a:fillRef>
          <a:effectRef idx="2">
            <a:schemeClr val="accent1"/>
          </a:effectRef>
          <a:fontRef idx="minor">
            <a:schemeClr val="lt1"/>
          </a:fontRef>
        </p:style>
        <p:txBody>
          <a:bodyPr wrap="none" lIns="36000" tIns="0" rIns="36000" bIns="36000" rtlCol="0" anchor="ctr">
            <a:spAutoFit/>
          </a:bodyPr>
          <a:lstStyle/>
          <a:p>
            <a:pPr algn="ctr"/>
            <a:r>
              <a:rPr lang="de-DE" sz="2000" b="1" dirty="0" smtClean="0">
                <a:solidFill>
                  <a:srgbClr val="D4EBE9"/>
                </a:solidFill>
                <a:latin typeface="Source Sans Pro Semibold" charset="0"/>
                <a:ea typeface="Source Sans Pro Semibold" charset="0"/>
                <a:cs typeface="Source Sans Pro Semibold" charset="0"/>
              </a:rPr>
              <a:t>Von unten nach oben: </a:t>
            </a:r>
            <a:r>
              <a:rPr lang="de-DE" sz="2000" dirty="0" err="1" smtClean="0">
                <a:solidFill>
                  <a:srgbClr val="D4EBE9"/>
                </a:solidFill>
                <a:latin typeface="Source Code Pro Medium" charset="0"/>
                <a:ea typeface="Source Code Pro Medium" charset="0"/>
                <a:cs typeface="Source Code Pro Medium" charset="0"/>
              </a:rPr>
              <a:t>events</a:t>
            </a:r>
            <a:r>
              <a:rPr lang="de-DE" sz="2000" dirty="0" smtClean="0">
                <a:solidFill>
                  <a:srgbClr val="D4EBE9"/>
                </a:solidFill>
                <a:latin typeface="Source Code Pro Medium" charset="0"/>
                <a:ea typeface="Source Code Pro Medium" charset="0"/>
                <a:cs typeface="Source Code Pro Medium" charset="0"/>
              </a:rPr>
              <a:t> </a:t>
            </a:r>
            <a:r>
              <a:rPr lang="de-DE" sz="2000" b="1" dirty="0" smtClean="0">
                <a:solidFill>
                  <a:srgbClr val="D4EBE9"/>
                </a:solidFill>
                <a:latin typeface="Source Sans Pro Semibold" charset="0"/>
                <a:ea typeface="Source Sans Pro Semibold" charset="0"/>
                <a:cs typeface="Source Sans Pro Semibold" charset="0"/>
              </a:rPr>
              <a:t>und</a:t>
            </a:r>
            <a:r>
              <a:rPr lang="de-DE" sz="2000" dirty="0" smtClean="0">
                <a:solidFill>
                  <a:srgbClr val="D4EBE9"/>
                </a:solidFill>
                <a:latin typeface="Source Code Pro Medium" charset="0"/>
                <a:ea typeface="Source Code Pro Medium" charset="0"/>
                <a:cs typeface="Source Code Pro Medium" charset="0"/>
              </a:rPr>
              <a:t> </a:t>
            </a:r>
            <a:r>
              <a:rPr lang="de-DE" sz="2000" dirty="0" err="1" smtClean="0">
                <a:solidFill>
                  <a:srgbClr val="D4EBE9"/>
                </a:solidFill>
                <a:latin typeface="Source Code Pro Medium" charset="0"/>
                <a:ea typeface="Source Code Pro Medium" charset="0"/>
                <a:cs typeface="Source Code Pro Medium" charset="0"/>
              </a:rPr>
              <a:t>callbacks</a:t>
            </a:r>
            <a:endParaRPr lang="de-DE" sz="3200" dirty="0">
              <a:solidFill>
                <a:srgbClr val="D4EBE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5656206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Callback-Funktionen (1)</a:t>
            </a:r>
            <a:endParaRPr lang="de-DE" dirty="0"/>
          </a:p>
        </p:txBody>
      </p:sp>
      <p:sp>
        <p:nvSpPr>
          <p:cNvPr id="3" name="Rechteck 2"/>
          <p:cNvSpPr/>
          <p:nvPr/>
        </p:nvSpPr>
        <p:spPr>
          <a:xfrm>
            <a:off x="2717800" y="1011853"/>
            <a:ext cx="7188200" cy="2462213"/>
          </a:xfrm>
          <a:prstGeom prst="rect">
            <a:avLst/>
          </a:prstGeom>
        </p:spPr>
        <p:txBody>
          <a:bodyPr wrap="square">
            <a:spAutoFit/>
          </a:bodyPr>
          <a:lstStyle/>
          <a:p>
            <a:r>
              <a:rPr lang="en-US" sz="1400" b="1" dirty="0">
                <a:solidFill>
                  <a:srgbClr val="025249"/>
                </a:solidFill>
                <a:latin typeface="Source Code Pro Semibold" charset="0"/>
                <a:ea typeface="Source Code Pro Semibold" charset="0"/>
                <a:cs typeface="Source Code Pro Semibold" charset="0"/>
              </a:rPr>
              <a:t>class </a:t>
            </a:r>
            <a:r>
              <a:rPr lang="en-US" sz="1400" b="1" dirty="0" err="1" smtClean="0">
                <a:solidFill>
                  <a:srgbClr val="41719C"/>
                </a:solidFill>
                <a:latin typeface="Source Code Pro Semibold" charset="0"/>
                <a:ea typeface="Source Code Pro Semibold" charset="0"/>
                <a:cs typeface="Source Code Pro Semibold" charset="0"/>
              </a:rPr>
              <a:t>PasswordView</a:t>
            </a:r>
            <a:r>
              <a:rPr lang="en-US" sz="1400" b="1" dirty="0" smtClean="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a:t>
            </a:r>
            <a:r>
              <a:rPr lang="en-US" sz="1400" b="1" dirty="0" smtClean="0">
                <a:solidFill>
                  <a:srgbClr val="025249"/>
                </a:solidFill>
                <a:latin typeface="Source Code Pro Semibold" charset="0"/>
                <a:ea typeface="Source Code Pro Semibold" charset="0"/>
                <a:cs typeface="Source Code Pro Semibold" charset="0"/>
              </a:rPr>
              <a:t>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025249"/>
                </a:solidFill>
                <a:latin typeface="Source Code Pro Semibold" charset="0"/>
                <a:ea typeface="Source Code Pro Semibold" charset="0"/>
                <a:cs typeface="Source Code Pro Semibold" charset="0"/>
              </a:rPr>
              <a:t> .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onSetPasswordHandler</a:t>
            </a:r>
            <a:r>
              <a:rPr lang="en-US" sz="1400" b="1" dirty="0">
                <a:solidFill>
                  <a:srgbClr val="EF7D1D"/>
                </a:solidFill>
                <a:latin typeface="Source Code Pro Semibold" charset="0"/>
                <a:ea typeface="Source Code Pro Semibold" charset="0"/>
                <a:cs typeface="Source Code Pro Semibold" charset="0"/>
              </a:rPr>
              <a:t>={p=&gt;</a:t>
            </a:r>
            <a:r>
              <a:rPr lang="en-US" sz="1400" b="1" dirty="0" err="1" smtClean="0">
                <a:solidFill>
                  <a:srgbClr val="EF7D1D"/>
                </a:solidFill>
                <a:latin typeface="Source Code Pro Semibold" charset="0"/>
                <a:ea typeface="Source Code Pro Semibold" charset="0"/>
                <a:cs typeface="Source Code Pro Semibold" charset="0"/>
              </a:rPr>
              <a:t>this.setState</a:t>
            </a:r>
            <a:r>
              <a:rPr lang="en-US" sz="1400" b="1" dirty="0" smtClean="0">
                <a:solidFill>
                  <a:srgbClr val="EF7D1D"/>
                </a:solidFill>
                <a:latin typeface="Source Code Pro Semibold" charset="0"/>
                <a:ea typeface="Source Code Pro Semibold" charset="0"/>
                <a:cs typeface="Source Code Pro Semibold" charset="0"/>
              </a:rPr>
              <a:t>(. . .)}</a:t>
            </a:r>
            <a:endParaRPr lang="en-US" sz="1400" b="1" dirty="0">
              <a:solidFill>
                <a:srgbClr val="EF7D1D"/>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dirty="0">
              <a:solidFill>
                <a:srgbClr val="025249"/>
              </a:solidFill>
              <a:latin typeface="Source Code Pro" charset="0"/>
              <a:ea typeface="Source Code Pro" charset="0"/>
              <a:cs typeface="Source Code Pro" charset="0"/>
            </a:endParaRPr>
          </a:p>
          <a:p>
            <a:r>
              <a:rPr lang="en-US" sz="1400" dirty="0">
                <a:solidFill>
                  <a:srgbClr val="025249"/>
                </a:solidFill>
                <a:latin typeface="Source Code Pro" charset="0"/>
                <a:ea typeface="Source Code Pro" charset="0"/>
                <a:cs typeface="Source Code Pro" charset="0"/>
              </a:rPr>
              <a:t> </a:t>
            </a:r>
          </a:p>
        </p:txBody>
      </p:sp>
      <p:sp>
        <p:nvSpPr>
          <p:cNvPr id="4" name="Rechteck 3"/>
          <p:cNvSpPr/>
          <p:nvPr/>
        </p:nvSpPr>
        <p:spPr>
          <a:xfrm>
            <a:off x="0" y="2086991"/>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übergeben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290547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Callback-Funktionen (2)</a:t>
            </a:r>
            <a:endParaRPr lang="de-DE" dirty="0"/>
          </a:p>
        </p:txBody>
      </p:sp>
      <p:sp>
        <p:nvSpPr>
          <p:cNvPr id="3" name="Rechteck 2"/>
          <p:cNvSpPr/>
          <p:nvPr/>
        </p:nvSpPr>
        <p:spPr>
          <a:xfrm>
            <a:off x="2717800" y="1011853"/>
            <a:ext cx="7188200" cy="5693866"/>
          </a:xfrm>
          <a:prstGeom prst="rect">
            <a:avLst/>
          </a:prstGeom>
        </p:spPr>
        <p:txBody>
          <a:bodyPr wrap="square">
            <a:spAutoFit/>
          </a:bodyPr>
          <a:lstStyle/>
          <a:p>
            <a:r>
              <a:rPr lang="en-US" sz="1400" b="1" dirty="0">
                <a:solidFill>
                  <a:srgbClr val="025249"/>
                </a:solidFill>
                <a:latin typeface="Source Code Pro Semibold" charset="0"/>
                <a:ea typeface="Source Code Pro Semibold" charset="0"/>
                <a:cs typeface="Source Code Pro Semibold" charset="0"/>
              </a:rPr>
              <a:t>class </a:t>
            </a:r>
            <a:r>
              <a:rPr lang="en-US" sz="1400" b="1" dirty="0" err="1" smtClean="0">
                <a:solidFill>
                  <a:srgbClr val="41719C"/>
                </a:solidFill>
                <a:latin typeface="Source Code Pro Semibold" charset="0"/>
                <a:ea typeface="Source Code Pro Semibold" charset="0"/>
                <a:cs typeface="Source Code Pro Semibold" charset="0"/>
              </a:rPr>
              <a:t>PasswordView</a:t>
            </a:r>
            <a:r>
              <a:rPr lang="en-US" sz="1400" b="1" dirty="0" smtClean="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a:t>
            </a:r>
            <a:r>
              <a:rPr lang="en-US" sz="1400" b="1" dirty="0" smtClean="0">
                <a:solidFill>
                  <a:srgbClr val="025249"/>
                </a:solidFill>
                <a:latin typeface="Source Code Pro Semibold" charset="0"/>
                <a:ea typeface="Source Code Pro Semibold" charset="0"/>
                <a:cs typeface="Source Code Pro Semibold" charset="0"/>
              </a:rPr>
              <a:t>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025249"/>
                </a:solidFill>
                <a:latin typeface="Source Code Pro Semibold" charset="0"/>
                <a:ea typeface="Source Code Pro Semibold" charset="0"/>
                <a:cs typeface="Source Code Pro Semibold" charset="0"/>
              </a:rPr>
              <a:t> .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onSetPasswordHandler</a:t>
            </a:r>
            <a:r>
              <a:rPr lang="en-US" sz="1400" b="1" dirty="0">
                <a:solidFill>
                  <a:srgbClr val="025249"/>
                </a:solidFill>
                <a:latin typeface="Source Code Pro Semibold" charset="0"/>
                <a:ea typeface="Source Code Pro Semibold" charset="0"/>
                <a:cs typeface="Source Code Pro Semibold" charset="0"/>
              </a:rPr>
              <a:t>={p=&gt;</a:t>
            </a:r>
            <a:r>
              <a:rPr lang="en-US" sz="1400" b="1" dirty="0" err="1" smtClean="0">
                <a:solidFill>
                  <a:srgbClr val="025249"/>
                </a:solidFill>
                <a:latin typeface="Source Code Pro Semibold" charset="0"/>
                <a:ea typeface="Source Code Pro Semibold" charset="0"/>
                <a:cs typeface="Source Code Pro Semibold" charset="0"/>
              </a:rPr>
              <a:t>this.setState</a:t>
            </a:r>
            <a:r>
              <a:rPr lang="en-US" sz="1400" b="1" dirty="0" smtClean="0">
                <a:solidFill>
                  <a:srgbClr val="025249"/>
                </a:solidFill>
                <a:latin typeface="Source Code Pro Semibold" charset="0"/>
                <a:ea typeface="Source Code Pro Semibold" charset="0"/>
                <a:cs typeface="Source Code Pro Semibold" charset="0"/>
              </a:rPr>
              <a:t>(. .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class </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&lt;input value=“. . .” </a:t>
            </a:r>
            <a:r>
              <a:rPr lang="en-US" sz="1400" b="1" dirty="0" err="1">
                <a:solidFill>
                  <a:srgbClr val="025249"/>
                </a:solidFill>
                <a:latin typeface="Source Code Pro Semibold" charset="0"/>
                <a:ea typeface="Source Code Pro Semibold" charset="0"/>
                <a:cs typeface="Source Code Pro Semibold" charset="0"/>
              </a:rPr>
              <a:t>onChange</a:t>
            </a:r>
            <a:r>
              <a:rPr lang="en-US" sz="1400" b="1" dirty="0">
                <a:solidFill>
                  <a:srgbClr val="025249"/>
                </a:solidFill>
                <a:latin typeface="Source Code Pro Semibold" charset="0"/>
                <a:ea typeface="Source Code Pro Semibold" charset="0"/>
                <a:cs typeface="Source Code Pro Semibold" charset="0"/>
              </a:rPr>
              <a:t>=“. . .” /&gt;</a:t>
            </a:r>
          </a:p>
          <a:p>
            <a:r>
              <a:rPr lang="en-US" sz="1400" b="1" dirty="0">
                <a:solidFill>
                  <a:srgbClr val="025249"/>
                </a:solidFill>
                <a:latin typeface="Source Code Pro Semibold" charset="0"/>
                <a:ea typeface="Source Code Pro Semibold" charset="0"/>
                <a:cs typeface="Source Code Pro Semibold" charset="0"/>
              </a:rPr>
              <a:t>   &lt;Button label=“Set new Password”</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onClickHandler</a:t>
            </a:r>
            <a:r>
              <a:rPr lang="en-US" sz="1400" b="1" dirty="0">
                <a:solidFill>
                  <a:srgbClr val="EF7D1D"/>
                </a:solidFill>
                <a:latin typeface="Source Code Pro Semibold" charset="0"/>
                <a:ea typeface="Source Code Pro Semibold" charset="0"/>
                <a:cs typeface="Source Code Pro Semibold" charset="0"/>
              </a:rPr>
              <a:t>=</a:t>
            </a:r>
          </a:p>
          <a:p>
            <a:r>
              <a:rPr lang="en-US" sz="1400" b="1" dirty="0">
                <a:solidFill>
                  <a:srgbClr val="EF7D1D"/>
                </a:solidFill>
                <a:latin typeface="Source Code Pro Semibold" charset="0"/>
                <a:ea typeface="Source Code Pro Semibold" charset="0"/>
                <a:cs typeface="Source Code Pro Semibold" charset="0"/>
              </a:rPr>
              <a:t>       {()=&gt;</a:t>
            </a:r>
            <a:r>
              <a:rPr lang="en-US" sz="1400" b="1" dirty="0" err="1">
                <a:solidFill>
                  <a:srgbClr val="EF7D1D"/>
                </a:solidFill>
                <a:latin typeface="Source Code Pro Semibold" charset="0"/>
                <a:ea typeface="Source Code Pro Semibold" charset="0"/>
                <a:cs typeface="Source Code Pro Semibold" charset="0"/>
              </a:rPr>
              <a:t>this.props.onSetPasswordHandler</a:t>
            </a:r>
            <a:r>
              <a:rPr lang="en-US" sz="1400" b="1" dirty="0">
                <a:solidFill>
                  <a:srgbClr val="EF7D1D"/>
                </a:solidFill>
                <a:latin typeface="Source Code Pro Semibold" charset="0"/>
                <a:ea typeface="Source Code Pro Semibold" charset="0"/>
                <a:cs typeface="Source Code Pro Semibold" charset="0"/>
              </a:rPr>
              <a:t>(</a:t>
            </a:r>
            <a:r>
              <a:rPr lang="en-US" sz="1400" b="1" dirty="0" err="1">
                <a:solidFill>
                  <a:srgbClr val="EF7D1D"/>
                </a:solidFill>
                <a:latin typeface="Source Code Pro Semibold" charset="0"/>
                <a:ea typeface="Source Code Pro Semibold" charset="0"/>
                <a:cs typeface="Source Code Pro Semibold" charset="0"/>
              </a:rPr>
              <a:t>this.state.password</a:t>
            </a:r>
            <a:r>
              <a:rPr lang="en-US" sz="1400" b="1" dirty="0">
                <a:solidFill>
                  <a:srgbClr val="EF7D1D"/>
                </a:solidFill>
                <a:latin typeface="Source Code Pro Semibold" charset="0"/>
                <a:ea typeface="Source Code Pro Semibold" charset="0"/>
                <a:cs typeface="Source Code Pro Semibold" charset="0"/>
              </a:rPr>
              <a:t>)}</a:t>
            </a: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err="1">
                <a:solidFill>
                  <a:srgbClr val="025249"/>
                </a:solidFill>
                <a:latin typeface="Source Code Pro Semibold" charset="0"/>
                <a:ea typeface="Source Code Pro Semibold" charset="0"/>
                <a:cs typeface="Source Code Pro Semibold" charset="0"/>
              </a:rPr>
              <a:t>PasswordForm.propTypes</a:t>
            </a:r>
            <a:r>
              <a:rPr lang="en-US" sz="1400" b="1" dirty="0">
                <a:solidFill>
                  <a:srgbClr val="025249"/>
                </a:solidFill>
                <a:latin typeface="Source Code Pro Semibold" charset="0"/>
                <a:ea typeface="Source Code Pro Semibold" charset="0"/>
                <a:cs typeface="Source Code Pro Semibold" charset="0"/>
              </a:rPr>
              <a:t>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onSetPasswordHandler</a:t>
            </a:r>
            <a:r>
              <a:rPr lang="en-US" sz="1400" b="1" dirty="0">
                <a:solidFill>
                  <a:srgbClr val="EF7D1D"/>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React.PropTypes.func.isRequired</a:t>
            </a:r>
            <a:endParaRPr lang="en-US" sz="1400" b="1" dirty="0">
              <a:solidFill>
                <a:srgbClr val="EF7D1D"/>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a:t>
            </a:r>
          </a:p>
        </p:txBody>
      </p:sp>
      <p:sp>
        <p:nvSpPr>
          <p:cNvPr id="4" name="Rechteck 3"/>
          <p:cNvSpPr/>
          <p:nvPr/>
        </p:nvSpPr>
        <p:spPr>
          <a:xfrm>
            <a:off x="0" y="2086991"/>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übergeben</a:t>
            </a:r>
            <a:endParaRPr lang="de-DE" sz="1400" b="1" dirty="0">
              <a:solidFill>
                <a:srgbClr val="025249"/>
              </a:solidFill>
              <a:latin typeface="Source Sans Pro Semibold" charset="0"/>
              <a:ea typeface="Source Sans Pro Semibold" charset="0"/>
              <a:cs typeface="Source Sans Pro Semibold" charset="0"/>
            </a:endParaRPr>
          </a:p>
        </p:txBody>
      </p:sp>
      <p:sp>
        <p:nvSpPr>
          <p:cNvPr id="5" name="Rechteck 4"/>
          <p:cNvSpPr/>
          <p:nvPr/>
        </p:nvSpPr>
        <p:spPr>
          <a:xfrm>
            <a:off x="0" y="4533900"/>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aufrufen</a:t>
            </a:r>
            <a:endParaRPr lang="de-DE" sz="14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0" y="5905500"/>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angeben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929212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Callback-Funktionen (3)</a:t>
            </a:r>
            <a:endParaRPr lang="de-DE" dirty="0"/>
          </a:p>
        </p:txBody>
      </p:sp>
      <p:sp>
        <p:nvSpPr>
          <p:cNvPr id="3" name="Rechteck 2"/>
          <p:cNvSpPr/>
          <p:nvPr/>
        </p:nvSpPr>
        <p:spPr>
          <a:xfrm>
            <a:off x="2717800" y="1011853"/>
            <a:ext cx="7188200" cy="5693866"/>
          </a:xfrm>
          <a:prstGeom prst="rect">
            <a:avLst/>
          </a:prstGeom>
        </p:spPr>
        <p:txBody>
          <a:bodyPr wrap="square">
            <a:spAutoFit/>
          </a:bodyPr>
          <a:lstStyle/>
          <a:p>
            <a:r>
              <a:rPr lang="en-US" sz="1400" b="1" dirty="0">
                <a:solidFill>
                  <a:srgbClr val="025249"/>
                </a:solidFill>
                <a:latin typeface="Source Code Pro Semibold" charset="0"/>
                <a:ea typeface="Source Code Pro Semibold" charset="0"/>
                <a:cs typeface="Source Code Pro Semibold" charset="0"/>
              </a:rPr>
              <a:t>class </a:t>
            </a:r>
            <a:r>
              <a:rPr lang="en-US" sz="1400" b="1" dirty="0" err="1" smtClean="0">
                <a:solidFill>
                  <a:srgbClr val="41719C"/>
                </a:solidFill>
                <a:latin typeface="Source Code Pro Semibold" charset="0"/>
                <a:ea typeface="Source Code Pro Semibold" charset="0"/>
                <a:cs typeface="Source Code Pro Semibold" charset="0"/>
              </a:rPr>
              <a:t>PasswordView</a:t>
            </a:r>
            <a:r>
              <a:rPr lang="en-US" sz="1400" b="1" dirty="0" smtClean="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a:t>
            </a:r>
            <a:r>
              <a:rPr lang="en-US" sz="1400" b="1" dirty="0" smtClean="0">
                <a:solidFill>
                  <a:srgbClr val="025249"/>
                </a:solidFill>
                <a:latin typeface="Source Code Pro Semibold" charset="0"/>
                <a:ea typeface="Source Code Pro Semibold" charset="0"/>
                <a:cs typeface="Source Code Pro Semibold" charset="0"/>
              </a:rPr>
              <a:t>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57A2C5"/>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onSetPasswordHandler</a:t>
            </a:r>
            <a:r>
              <a:rPr lang="en-US" sz="1400" b="1" dirty="0">
                <a:solidFill>
                  <a:srgbClr val="025249"/>
                </a:solidFill>
                <a:latin typeface="Source Code Pro Semibold" charset="0"/>
                <a:ea typeface="Source Code Pro Semibold" charset="0"/>
                <a:cs typeface="Source Code Pro Semibold" charset="0"/>
              </a:rPr>
              <a:t>={</a:t>
            </a:r>
            <a:r>
              <a:rPr lang="en-US" sz="1400" b="1" dirty="0">
                <a:solidFill>
                  <a:srgbClr val="EF7D1D"/>
                </a:solidFill>
                <a:latin typeface="Source Code Pro Semibold" charset="0"/>
                <a:ea typeface="Source Code Pro Semibold" charset="0"/>
                <a:cs typeface="Source Code Pro Semibold" charset="0"/>
              </a:rPr>
              <a:t>p=&gt;</a:t>
            </a:r>
            <a:r>
              <a:rPr lang="en-US" sz="1400" b="1" dirty="0" err="1" smtClean="0">
                <a:solidFill>
                  <a:srgbClr val="EF7D1D"/>
                </a:solidFill>
                <a:latin typeface="Source Code Pro Semibold" charset="0"/>
                <a:ea typeface="Source Code Pro Semibold" charset="0"/>
                <a:cs typeface="Source Code Pro Semibold" charset="0"/>
              </a:rPr>
              <a:t>this.setState</a:t>
            </a:r>
            <a:r>
              <a:rPr lang="en-US" sz="1400" b="1" dirty="0" smtClean="0">
                <a:solidFill>
                  <a:srgbClr val="EF7D1D"/>
                </a:solidFill>
                <a:latin typeface="Source Code Pro Semibold" charset="0"/>
                <a:ea typeface="Source Code Pro Semibold" charset="0"/>
                <a:cs typeface="Source Code Pro Semibold" charset="0"/>
              </a:rPr>
              <a:t>(. . .)</a:t>
            </a:r>
            <a:r>
              <a:rPr lang="en-US" sz="1400" b="1" dirty="0" smtClean="0">
                <a:solidFill>
                  <a:srgbClr val="025249"/>
                </a:solidFill>
                <a:latin typeface="Source Code Pro Semibold" charset="0"/>
                <a:ea typeface="Source Code Pro Semibold" charset="0"/>
                <a:cs typeface="Source Code Pro Semibold" charset="0"/>
              </a:rPr>
              <a:t>}</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class </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&lt;input value=“. . .” </a:t>
            </a:r>
            <a:r>
              <a:rPr lang="en-US" sz="1400" b="1" dirty="0" err="1">
                <a:solidFill>
                  <a:srgbClr val="025249"/>
                </a:solidFill>
                <a:latin typeface="Source Code Pro Semibold" charset="0"/>
                <a:ea typeface="Source Code Pro Semibold" charset="0"/>
                <a:cs typeface="Source Code Pro Semibold" charset="0"/>
              </a:rPr>
              <a:t>onChange</a:t>
            </a:r>
            <a:r>
              <a:rPr lang="en-US" sz="1400" b="1" dirty="0">
                <a:solidFill>
                  <a:srgbClr val="025249"/>
                </a:solidFill>
                <a:latin typeface="Source Code Pro Semibold" charset="0"/>
                <a:ea typeface="Source Code Pro Semibold" charset="0"/>
                <a:cs typeface="Source Code Pro Semibold" charset="0"/>
              </a:rPr>
              <a:t>=“. . .” /&gt;</a:t>
            </a:r>
          </a:p>
          <a:p>
            <a:r>
              <a:rPr lang="en-US" sz="1400" b="1" dirty="0">
                <a:solidFill>
                  <a:srgbClr val="025249"/>
                </a:solidFill>
                <a:latin typeface="Source Code Pro Semibold" charset="0"/>
                <a:ea typeface="Source Code Pro Semibold" charset="0"/>
                <a:cs typeface="Source Code Pro Semibold" charset="0"/>
              </a:rPr>
              <a:t>   &lt;Button label=“Set new Password”</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onClickHandler</a:t>
            </a:r>
            <a:r>
              <a:rPr lang="en-US" sz="1400" b="1" dirty="0">
                <a:solidFill>
                  <a:srgbClr val="025249"/>
                </a:solidFill>
                <a:latin typeface="Source Code Pro Semibold" charset="0"/>
                <a:ea typeface="Source Code Pro Semibold" charset="0"/>
                <a:cs typeface="Source Code Pro Semibold" charset="0"/>
              </a:rPr>
              <a:t>=</a:t>
            </a:r>
          </a:p>
          <a:p>
            <a:r>
              <a:rPr lang="en-US" sz="1400" b="1" dirty="0">
                <a:solidFill>
                  <a:srgbClr val="025249"/>
                </a:solidFill>
                <a:latin typeface="Source Code Pro Semibold" charset="0"/>
                <a:ea typeface="Source Code Pro Semibold" charset="0"/>
                <a:cs typeface="Source Code Pro Semibold" charset="0"/>
              </a:rPr>
              <a:t>       {()=&gt;</a:t>
            </a:r>
            <a:r>
              <a:rPr lang="en-US" sz="1400" b="1" dirty="0" err="1">
                <a:solidFill>
                  <a:srgbClr val="EF7D1D"/>
                </a:solidFill>
                <a:latin typeface="Source Code Pro Semibold" charset="0"/>
                <a:ea typeface="Source Code Pro Semibold" charset="0"/>
                <a:cs typeface="Source Code Pro Semibold" charset="0"/>
              </a:rPr>
              <a:t>this.props.onSetPasswordHandler</a:t>
            </a:r>
            <a:r>
              <a:rPr lang="en-US" sz="1400" b="1" dirty="0">
                <a:solidFill>
                  <a:srgbClr val="EF7D1D"/>
                </a:solidFill>
                <a:latin typeface="Source Code Pro Semibold" charset="0"/>
                <a:ea typeface="Source Code Pro Semibold" charset="0"/>
                <a:cs typeface="Source Code Pro Semibold" charset="0"/>
              </a:rPr>
              <a:t>(</a:t>
            </a:r>
            <a:r>
              <a:rPr lang="en-US" sz="1400" b="1" dirty="0" err="1">
                <a:solidFill>
                  <a:srgbClr val="EF7D1D"/>
                </a:solidFill>
                <a:latin typeface="Source Code Pro Semibold" charset="0"/>
                <a:ea typeface="Source Code Pro Semibold" charset="0"/>
                <a:cs typeface="Source Code Pro Semibold" charset="0"/>
              </a:rPr>
              <a:t>this.state.password</a:t>
            </a:r>
            <a:r>
              <a:rPr lang="en-US" sz="1400" b="1" dirty="0">
                <a:solidFill>
                  <a:srgbClr val="EF7D1D"/>
                </a:solidFill>
                <a:latin typeface="Source Code Pro Semibold" charset="0"/>
                <a:ea typeface="Source Code Pro Semibold" charset="0"/>
                <a:cs typeface="Source Code Pro Semibold" charset="0"/>
              </a:rPr>
              <a:t>)</a:t>
            </a:r>
            <a:r>
              <a:rPr lang="en-US" sz="1400" b="1" dirty="0">
                <a:solidFill>
                  <a:srgbClr val="025249"/>
                </a:solidFill>
                <a:latin typeface="Source Code Pro Semibold" charset="0"/>
                <a:ea typeface="Source Code Pro Semibold" charset="0"/>
                <a:cs typeface="Source Code Pro Semibold" charset="0"/>
              </a:rPr>
              <a:t>}</a:t>
            </a: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err="1">
                <a:solidFill>
                  <a:srgbClr val="41719C"/>
                </a:solidFill>
                <a:latin typeface="Source Code Pro Semibold" charset="0"/>
                <a:ea typeface="Source Code Pro Semibold" charset="0"/>
                <a:cs typeface="Source Code Pro Semibold" charset="0"/>
              </a:rPr>
              <a:t>PasswordForm.propTypes</a:t>
            </a:r>
            <a:r>
              <a:rPr lang="en-US" sz="1400" b="1" dirty="0">
                <a:solidFill>
                  <a:srgbClr val="025249"/>
                </a:solidFill>
                <a:latin typeface="Source Code Pro Semibold" charset="0"/>
                <a:ea typeface="Source Code Pro Semibold" charset="0"/>
                <a:cs typeface="Source Code Pro Semibold" charset="0"/>
              </a:rPr>
              <a:t>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onSetPasswordHandler</a:t>
            </a:r>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React.PropTypes.func.isRequired</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a:t>
            </a:r>
          </a:p>
        </p:txBody>
      </p:sp>
      <p:sp>
        <p:nvSpPr>
          <p:cNvPr id="4" name="Rechteck 3"/>
          <p:cNvSpPr/>
          <p:nvPr/>
        </p:nvSpPr>
        <p:spPr>
          <a:xfrm>
            <a:off x="0" y="2086991"/>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übergeben</a:t>
            </a:r>
            <a:endParaRPr lang="de-DE" sz="1400" b="1" dirty="0">
              <a:solidFill>
                <a:srgbClr val="025249"/>
              </a:solidFill>
              <a:latin typeface="Source Sans Pro Semibold" charset="0"/>
              <a:ea typeface="Source Sans Pro Semibold" charset="0"/>
              <a:cs typeface="Source Sans Pro Semibold" charset="0"/>
            </a:endParaRPr>
          </a:p>
        </p:txBody>
      </p:sp>
      <p:sp>
        <p:nvSpPr>
          <p:cNvPr id="5" name="Rechteck 4"/>
          <p:cNvSpPr/>
          <p:nvPr/>
        </p:nvSpPr>
        <p:spPr>
          <a:xfrm>
            <a:off x="0" y="4533900"/>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 </a:t>
            </a:r>
            <a:r>
              <a:rPr lang="de-DE" sz="1400" b="1" dirty="0" smtClean="0">
                <a:solidFill>
                  <a:srgbClr val="025249"/>
                </a:solidFill>
                <a:latin typeface="Source Sans Pro Semibold" charset="0"/>
                <a:ea typeface="Source Sans Pro Semibold" charset="0"/>
                <a:cs typeface="Source Sans Pro Semibold" charset="0"/>
              </a:rPr>
              <a:t>Callback-Funktion aufrufen</a:t>
            </a:r>
            <a:endParaRPr lang="de-DE" sz="1400" b="1" dirty="0">
              <a:solidFill>
                <a:srgbClr val="025249"/>
              </a:solidFill>
              <a:latin typeface="Source Sans Pro Semibold" charset="0"/>
              <a:ea typeface="Source Sans Pro Semibold" charset="0"/>
              <a:cs typeface="Source Sans Pro Semibold" charset="0"/>
            </a:endParaRPr>
          </a:p>
        </p:txBody>
      </p:sp>
      <p:cxnSp>
        <p:nvCxnSpPr>
          <p:cNvPr id="6" name="Gerade Verbindung 5"/>
          <p:cNvCxnSpPr/>
          <p:nvPr/>
        </p:nvCxnSpPr>
        <p:spPr>
          <a:xfrm>
            <a:off x="7823962" y="2561311"/>
            <a:ext cx="0" cy="1972589"/>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7" name="Rechteck 6"/>
          <p:cNvSpPr/>
          <p:nvPr/>
        </p:nvSpPr>
        <p:spPr>
          <a:xfrm>
            <a:off x="7244032" y="294474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a:t>
            </a:r>
            <a:r>
              <a:rPr lang="de-DE" sz="1300" b="1" dirty="0" err="1" smtClean="0">
                <a:solidFill>
                  <a:srgbClr val="EF7D1D"/>
                </a:solidFill>
                <a:latin typeface="Source Sans Pro Semibold" charset="0"/>
                <a:ea typeface="Source Sans Pro Semibold" charset="0"/>
                <a:cs typeface="Source Sans Pro Semibold" charset="0"/>
              </a:rPr>
              <a:t>event</a:t>
            </a:r>
            <a:r>
              <a:rPr lang="de-DE" sz="1300" b="1" dirty="0" smtClean="0">
                <a:solidFill>
                  <a:srgbClr val="EF7D1D"/>
                </a:solidFill>
                <a:latin typeface="Source Sans Pro Semibold" charset="0"/>
                <a:ea typeface="Source Sans Pro Semibold" charset="0"/>
                <a:cs typeface="Source Sans Pro Semibold" charset="0"/>
              </a:rPr>
              <a:t>“</a:t>
            </a:r>
            <a:endParaRPr lang="de-DE" sz="1300"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a:off x="7150862" y="1551936"/>
            <a:ext cx="0" cy="535055"/>
          </a:xfrm>
          <a:prstGeom prst="line">
            <a:avLst/>
          </a:prstGeom>
          <a:ln w="25400">
            <a:solidFill>
              <a:srgbClr val="EF7D1D"/>
            </a:solidFill>
            <a:prstDash val="dash"/>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a:off x="4368800" y="1571130"/>
            <a:ext cx="2756662"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15" name="Rechteck 14"/>
          <p:cNvSpPr/>
          <p:nvPr/>
        </p:nvSpPr>
        <p:spPr>
          <a:xfrm>
            <a:off x="5115465" y="1424936"/>
            <a:ext cx="1159860" cy="292388"/>
          </a:xfrm>
          <a:prstGeom prst="rect">
            <a:avLst/>
          </a:prstGeom>
          <a:ln>
            <a:solidFill>
              <a:srgbClr val="EF7D1D"/>
            </a:solidFill>
          </a:ln>
        </p:spPr>
        <p:txBody>
          <a:bodyPr wrap="square">
            <a:spAutoFit/>
          </a:bodyPr>
          <a:lstStyle/>
          <a:p>
            <a:pPr algn="ctr"/>
            <a:r>
              <a:rPr lang="de-DE" sz="1300" b="1" smtClean="0">
                <a:solidFill>
                  <a:srgbClr val="EF7D1D"/>
                </a:solidFill>
                <a:latin typeface="Source Sans Pro Semibold" charset="0"/>
                <a:ea typeface="Source Sans Pro Semibold" charset="0"/>
                <a:cs typeface="Source Sans Pro Semibold" charset="0"/>
              </a:rPr>
              <a:t>Rendern</a:t>
            </a:r>
            <a:endParaRPr lang="de-DE" sz="1300" b="1" dirty="0">
              <a:solidFill>
                <a:srgbClr val="EF7D1D"/>
              </a:solidFill>
              <a:latin typeface="Source Sans Pro Semibold" charset="0"/>
              <a:ea typeface="Source Sans Pro Semibold" charset="0"/>
              <a:cs typeface="Source Sans Pro Semibold" charset="0"/>
            </a:endParaRPr>
          </a:p>
        </p:txBody>
      </p:sp>
      <p:sp>
        <p:nvSpPr>
          <p:cNvPr id="20" name="Rechteck 19"/>
          <p:cNvSpPr/>
          <p:nvPr/>
        </p:nvSpPr>
        <p:spPr>
          <a:xfrm>
            <a:off x="0" y="5905500"/>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angeben</a:t>
            </a:r>
            <a:endParaRPr lang="de-DE" sz="1400" b="1" dirty="0">
              <a:solidFill>
                <a:srgbClr val="025249"/>
              </a:solidFill>
              <a:latin typeface="Source Sans Pro Semibold" charset="0"/>
              <a:ea typeface="Source Sans Pro Semibold" charset="0"/>
              <a:cs typeface="Source Sans Pro Semibold" charset="0"/>
            </a:endParaRPr>
          </a:p>
        </p:txBody>
      </p:sp>
      <p:cxnSp>
        <p:nvCxnSpPr>
          <p:cNvPr id="12" name="Gerade Verbindung 11"/>
          <p:cNvCxnSpPr/>
          <p:nvPr/>
        </p:nvCxnSpPr>
        <p:spPr>
          <a:xfrm flipH="1" flipV="1">
            <a:off x="3638042" y="2194478"/>
            <a:ext cx="9398" cy="114260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16" name="Rechteck 15"/>
          <p:cNvSpPr/>
          <p:nvPr/>
        </p:nvSpPr>
        <p:spPr>
          <a:xfrm>
            <a:off x="3079496" y="2731669"/>
            <a:ext cx="1159860" cy="292388"/>
          </a:xfrm>
          <a:prstGeom prst="rect">
            <a:avLst/>
          </a:prstGeom>
          <a:ln>
            <a:solidFill>
              <a:srgbClr val="EF7D1D"/>
            </a:solidFill>
          </a:ln>
        </p:spPr>
        <p:txBody>
          <a:bodyPr wrap="square">
            <a:spAutoFit/>
          </a:bodyPr>
          <a:lstStyle/>
          <a:p>
            <a:pPr algn="ctr"/>
            <a:r>
              <a:rPr lang="de-DE" sz="1300" b="1" smtClean="0">
                <a:solidFill>
                  <a:srgbClr val="EF7D1D"/>
                </a:solidFill>
                <a:latin typeface="Source Sans Pro Semibold" charset="0"/>
                <a:ea typeface="Source Sans Pro Semibold" charset="0"/>
                <a:cs typeface="Source Sans Pro Semibold" charset="0"/>
              </a:rPr>
              <a:t>Rendern</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20703929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Ausblick</a:t>
            </a:r>
            <a:endParaRPr lang="de-DE" dirty="0"/>
          </a:p>
        </p:txBody>
      </p:sp>
    </p:spTree>
    <p:extLst>
      <p:ext uri="{BB962C8B-B14F-4D97-AF65-F5344CB8AC3E}">
        <p14:creationId xmlns:p14="http://schemas.microsoft.com/office/powerpoint/2010/main" val="5073256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Serverseitiges Rendern (1)</a:t>
            </a:r>
            <a:endParaRPr lang="de-DE" dirty="0"/>
          </a:p>
        </p:txBody>
      </p:sp>
      <p:sp>
        <p:nvSpPr>
          <p:cNvPr id="5" name="Rechteck 4"/>
          <p:cNvSpPr/>
          <p:nvPr/>
        </p:nvSpPr>
        <p:spPr>
          <a:xfrm>
            <a:off x="190500" y="2211844"/>
            <a:ext cx="9525000" cy="2677656"/>
          </a:xfrm>
          <a:prstGeom prst="rect">
            <a:avLst/>
          </a:prstGeom>
        </p:spPr>
        <p:txBody>
          <a:bodyPr wrap="square">
            <a:spAutoFit/>
          </a:bodyPr>
          <a:lstStyle/>
          <a:p>
            <a:r>
              <a:rPr lang="de-DE" dirty="0" err="1" smtClean="0">
                <a:solidFill>
                  <a:srgbClr val="025249"/>
                </a:solidFill>
                <a:latin typeface="Source Code Pro Medium" charset="0"/>
                <a:ea typeface="Source Code Pro Medium" charset="0"/>
                <a:cs typeface="Source Code Pro Medium" charset="0"/>
              </a:rPr>
              <a:t>import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React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from</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react</a:t>
            </a:r>
            <a:r>
              <a:rPr lang="de-DE" dirty="0" smtClean="0">
                <a:solidFill>
                  <a:srgbClr val="025249"/>
                </a:solidFill>
                <a:latin typeface="Source Code Pro Medium" charset="0"/>
                <a:ea typeface="Source Code Pro Medium" charset="0"/>
                <a:cs typeface="Source Code Pro Medium" charset="0"/>
              </a:rPr>
              <a:t>';</a:t>
            </a:r>
            <a:br>
              <a:rPr lang="de-DE" dirty="0" smtClean="0">
                <a:solidFill>
                  <a:srgbClr val="025249"/>
                </a:solidFill>
                <a:latin typeface="Source Code Pro Medium" charset="0"/>
                <a:ea typeface="Source Code Pro Medium" charset="0"/>
                <a:cs typeface="Source Code Pro Medium" charset="0"/>
              </a:rPr>
            </a:br>
            <a:r>
              <a:rPr lang="de-DE" dirty="0" err="1" smtClean="0">
                <a:solidFill>
                  <a:srgbClr val="EF7D1D"/>
                </a:solidFill>
                <a:latin typeface="Source Code Pro Medium" charset="0"/>
                <a:ea typeface="Source Code Pro Medium" charset="0"/>
                <a:cs typeface="Source Code Pro Medium" charset="0"/>
              </a:rPr>
              <a:t>import</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ReactDOM</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from</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react</a:t>
            </a:r>
            <a:r>
              <a:rPr lang="de-DE" dirty="0" smtClean="0">
                <a:solidFill>
                  <a:srgbClr val="EF7D1D"/>
                </a:solidFill>
                <a:latin typeface="Source Code Pro Medium" charset="0"/>
                <a:ea typeface="Source Code Pro Medium" charset="0"/>
                <a:cs typeface="Source Code Pro Medium" charset="0"/>
              </a:rPr>
              <a:t>-dom';</a:t>
            </a:r>
            <a:br>
              <a:rPr lang="de-DE" dirty="0" smtClean="0">
                <a:solidFill>
                  <a:srgbClr val="EF7D1D"/>
                </a:solidFill>
                <a:latin typeface="Source Code Pro Medium" charset="0"/>
                <a:ea typeface="Source Code Pro Medium" charset="0"/>
                <a:cs typeface="Source Code Pro Medium" charset="0"/>
              </a:rPr>
            </a:br>
            <a:r>
              <a:rPr lang="de-DE" dirty="0" smtClean="0">
                <a:solidFill>
                  <a:srgbClr val="025249"/>
                </a:solidFill>
                <a:latin typeface="Source Code Pro Medium" charset="0"/>
                <a:ea typeface="Source Code Pro Medium" charset="0"/>
                <a:cs typeface="Source Code Pro Medium" charset="0"/>
              </a:rPr>
              <a:t/>
            </a:r>
            <a:br>
              <a:rPr lang="de-DE" dirty="0" smtClean="0">
                <a:solidFill>
                  <a:srgbClr val="025249"/>
                </a:solidFill>
                <a:latin typeface="Source Code Pro Medium" charset="0"/>
                <a:ea typeface="Source Code Pro Medium" charset="0"/>
                <a:cs typeface="Source Code Pro Medium" charset="0"/>
              </a:rPr>
            </a:br>
            <a:r>
              <a:rPr lang="de-DE" dirty="0" err="1" smtClean="0">
                <a:solidFill>
                  <a:srgbClr val="025249"/>
                </a:solidFill>
                <a:latin typeface="Source Code Pro Medium" charset="0"/>
                <a:ea typeface="Source Code Pro Medium" charset="0"/>
                <a:cs typeface="Source Code Pro Medium" charset="0"/>
              </a:rPr>
              <a:t>import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from</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components</a:t>
            </a:r>
            <a:r>
              <a:rPr lang="de-DE" dirty="0" smtClean="0">
                <a:solidFill>
                  <a:srgbClr val="025249"/>
                </a:solidFill>
                <a:latin typeface="Source Code Pro Medium" charset="0"/>
                <a:ea typeface="Source Code Pro Medium" charset="0"/>
                <a:cs typeface="Source Code Pro Medium" charset="0"/>
              </a:rPr>
              <a:t>/</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a:t>
            </a:r>
            <a:br>
              <a:rPr lang="de-DE" dirty="0" smtClean="0">
                <a:solidFill>
                  <a:srgbClr val="025249"/>
                </a:solidFill>
                <a:latin typeface="Source Code Pro Medium" charset="0"/>
                <a:ea typeface="Source Code Pro Medium" charset="0"/>
                <a:cs typeface="Source Code Pro Medium" charset="0"/>
              </a:rPr>
            </a:br>
            <a:r>
              <a:rPr lang="de-DE" dirty="0" smtClean="0">
                <a:solidFill>
                  <a:srgbClr val="025249"/>
                </a:solidFill>
                <a:latin typeface="Source Code Pro Medium" charset="0"/>
                <a:ea typeface="Source Code Pro Medium" charset="0"/>
                <a:cs typeface="Source Code Pro Medium" charset="0"/>
              </a:rPr>
              <a:t/>
            </a:r>
            <a:br>
              <a:rPr lang="de-DE" dirty="0" smtClean="0">
                <a:solidFill>
                  <a:srgbClr val="025249"/>
                </a:solidFill>
                <a:latin typeface="Source Code Pro Medium" charset="0"/>
                <a:ea typeface="Source Code Pro Medium" charset="0"/>
                <a:cs typeface="Source Code Pro Medium" charset="0"/>
              </a:rPr>
            </a:br>
            <a:r>
              <a:rPr lang="de-DE" dirty="0" err="1">
                <a:solidFill>
                  <a:srgbClr val="EF7D1D"/>
                </a:solidFill>
                <a:latin typeface="Source Code Pro Medium" charset="0"/>
                <a:ea typeface="Source Code Pro Medium" charset="0"/>
                <a:cs typeface="Source Code Pro Medium" charset="0"/>
              </a:rPr>
              <a:t>ReactDOM.render</a:t>
            </a:r>
            <a:r>
              <a:rPr lang="de-DE" dirty="0">
                <a:solidFill>
                  <a:srgbClr val="025249"/>
                </a:solidFill>
                <a:latin typeface="Source Code Pro Medium" charset="0"/>
                <a:ea typeface="Source Code Pro Medium" charset="0"/>
                <a:cs typeface="Source Code Pro Medium" charset="0"/>
              </a:rPr>
              <a: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&lt;</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 /&gt;,   </a:t>
            </a:r>
            <a:endParaRPr lang="de-DE" dirty="0">
              <a:solidFill>
                <a:srgbClr val="025249"/>
              </a:solidFill>
              <a:latin typeface="Source Code Pro Medium" charset="0"/>
              <a:ea typeface="Source Code Pro Medium" charset="0"/>
              <a:cs typeface="Source Code Pro Medium" charset="0"/>
            </a:endParaRPr>
          </a:p>
          <a:p>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document.getElementById</a:t>
            </a:r>
            <a:r>
              <a:rPr lang="de-DE" dirty="0">
                <a:solidFill>
                  <a:srgbClr val="025249"/>
                </a:solidFill>
                <a:latin typeface="Source Code Pro Medium" charset="0"/>
                <a:ea typeface="Source Code Pro Medium" charset="0"/>
                <a:cs typeface="Source Code Pro Medium" charset="0"/>
              </a:rPr>
              <a:t>('</a:t>
            </a:r>
            <a:r>
              <a:rPr lang="de-DE" dirty="0" err="1">
                <a:solidFill>
                  <a:srgbClr val="025249"/>
                </a:solidFill>
                <a:latin typeface="Source Code Pro Medium" charset="0"/>
                <a:ea typeface="Source Code Pro Medium" charset="0"/>
                <a:cs typeface="Source Code Pro Medium" charset="0"/>
              </a:rPr>
              <a:t>mount</a:t>
            </a:r>
            <a:r>
              <a:rPr lang="de-DE" dirty="0">
                <a:solidFill>
                  <a:srgbClr val="025249"/>
                </a:solidFill>
                <a:latin typeface="Source Code Pro Medium" charset="0"/>
                <a:ea typeface="Source Code Pro Medium" charset="0"/>
                <a:cs typeface="Source Code Pro Medium" charset="0"/>
              </a:rPr>
              <a:t>')</a:t>
            </a:r>
          </a:p>
          <a:p>
            <a:r>
              <a:rPr lang="de-DE" dirty="0">
                <a:solidFill>
                  <a:srgbClr val="025249"/>
                </a:solidFill>
                <a:latin typeface="Source Code Pro Medium" charset="0"/>
                <a:ea typeface="Source Code Pro Medium" charset="0"/>
                <a:cs typeface="Source Code Pro Medium" charset="0"/>
              </a:rPr>
              <a:t>);</a:t>
            </a:r>
          </a:p>
        </p:txBody>
      </p:sp>
      <p:sp>
        <p:nvSpPr>
          <p:cNvPr id="4" name="Textfeld 3"/>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Zur Erinnerung: Rendern auf dem Client</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2224517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Serverseitiges Rendern (2)</a:t>
            </a:r>
            <a:endParaRPr lang="de-DE" dirty="0"/>
          </a:p>
        </p:txBody>
      </p:sp>
      <p:sp>
        <p:nvSpPr>
          <p:cNvPr id="5" name="Rechteck 4"/>
          <p:cNvSpPr/>
          <p:nvPr/>
        </p:nvSpPr>
        <p:spPr>
          <a:xfrm>
            <a:off x="190500" y="2211844"/>
            <a:ext cx="9525000" cy="3693319"/>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import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React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from</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react</a:t>
            </a:r>
            <a:r>
              <a:rPr lang="de-DE" dirty="0">
                <a:solidFill>
                  <a:srgbClr val="025249"/>
                </a:solidFill>
                <a:latin typeface="Source Code Pro Medium" charset="0"/>
                <a:ea typeface="Source Code Pro Medium" charset="0"/>
                <a:cs typeface="Source Code Pro Medium" charset="0"/>
              </a:rPr>
              <a:t>';</a:t>
            </a:r>
            <a:br>
              <a:rPr lang="de-DE" dirty="0">
                <a:solidFill>
                  <a:srgbClr val="025249"/>
                </a:solidFill>
                <a:latin typeface="Source Code Pro Medium" charset="0"/>
                <a:ea typeface="Source Code Pro Medium" charset="0"/>
                <a:cs typeface="Source Code Pro Medium" charset="0"/>
              </a:rPr>
            </a:br>
            <a:r>
              <a:rPr lang="de-DE" dirty="0" err="1">
                <a:solidFill>
                  <a:srgbClr val="EF7D1D"/>
                </a:solidFill>
                <a:latin typeface="Source Code Pro Medium" charset="0"/>
                <a:ea typeface="Source Code Pro Medium" charset="0"/>
                <a:cs typeface="Source Code Pro Medium" charset="0"/>
              </a:rPr>
              <a:t>import</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ReactDOMServer</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from</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react</a:t>
            </a:r>
            <a:r>
              <a:rPr lang="de-DE" dirty="0">
                <a:solidFill>
                  <a:srgbClr val="EF7D1D"/>
                </a:solidFill>
                <a:latin typeface="Source Code Pro Medium" charset="0"/>
                <a:ea typeface="Source Code Pro Medium" charset="0"/>
                <a:cs typeface="Source Code Pro Medium" charset="0"/>
              </a:rPr>
              <a:t>-dom/</a:t>
            </a:r>
            <a:r>
              <a:rPr lang="de-DE" dirty="0" err="1">
                <a:solidFill>
                  <a:srgbClr val="EF7D1D"/>
                </a:solidFill>
                <a:latin typeface="Source Code Pro Medium" charset="0"/>
                <a:ea typeface="Source Code Pro Medium" charset="0"/>
                <a:cs typeface="Source Code Pro Medium" charset="0"/>
              </a:rPr>
              <a:t>server</a:t>
            </a:r>
            <a:r>
              <a:rPr lang="de-DE" dirty="0">
                <a:solidFill>
                  <a:srgbClr val="EF7D1D"/>
                </a:solidFill>
                <a:latin typeface="Source Code Pro Medium" charset="0"/>
                <a:ea typeface="Source Code Pro Medium" charset="0"/>
                <a:cs typeface="Source Code Pro Medium" charset="0"/>
              </a:rPr>
              <a:t>';</a:t>
            </a:r>
            <a:br>
              <a:rPr lang="de-DE" dirty="0">
                <a:solidFill>
                  <a:srgbClr val="EF7D1D"/>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import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from</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components</a:t>
            </a:r>
            <a:r>
              <a:rPr lang="de-DE" dirty="0">
                <a:solidFill>
                  <a:srgbClr val="025249"/>
                </a:solidFill>
                <a:latin typeface="Source Code Pro Medium" charset="0"/>
                <a:ea typeface="Source Code Pro Medium" charset="0"/>
                <a:cs typeface="Source Code Pro Medium" charset="0"/>
              </a:rPr>
              <a:t>/</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a:t>
            </a:r>
            <a:br>
              <a:rPr lang="de-DE" dirty="0">
                <a:solidFill>
                  <a:srgbClr val="025249"/>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 = </a:t>
            </a:r>
            <a:r>
              <a:rPr lang="de-DE" dirty="0" err="1" smtClean="0">
                <a:solidFill>
                  <a:srgbClr val="EF7D1D"/>
                </a:solidFill>
                <a:latin typeface="Source Code Pro Medium" charset="0"/>
                <a:ea typeface="Source Code Pro Medium" charset="0"/>
                <a:cs typeface="Source Code Pro Medium" charset="0"/>
              </a:rPr>
              <a:t>ReactDOMServer.renderToString</a:t>
            </a:r>
            <a:r>
              <a:rPr lang="de-DE" dirty="0">
                <a:solidFill>
                  <a:srgbClr val="025249"/>
                </a:solidFill>
                <a:latin typeface="Source Code Pro Medium" charset="0"/>
                <a:ea typeface="Source Code Pro Medium" charset="0"/>
                <a:cs typeface="Source Code Pro Medium" charset="0"/>
              </a:rPr>
              <a:t>(&lt;</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 /&gt;);</a:t>
            </a:r>
            <a:br>
              <a:rPr lang="de-DE" dirty="0">
                <a:solidFill>
                  <a:srgbClr val="025249"/>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page</a:t>
            </a:r>
            <a:r>
              <a:rPr lang="de-DE" dirty="0" smtClean="0">
                <a:solidFill>
                  <a:srgbClr val="025249"/>
                </a:solidFill>
                <a:latin typeface="Source Code Pro Medium" charset="0"/>
                <a:ea typeface="Source Code Pro Medium" charset="0"/>
                <a:cs typeface="Source Code Pro Medium" charset="0"/>
              </a:rPr>
              <a:t> = `&lt;</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&gt;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 &lt;</a:t>
            </a:r>
            <a:r>
              <a:rPr lang="de-DE" dirty="0" err="1" smtClean="0">
                <a:solidFill>
                  <a:srgbClr val="025249"/>
                </a:solidFill>
                <a:latin typeface="Source Code Pro Medium" charset="0"/>
                <a:ea typeface="Source Code Pro Medium" charset="0"/>
                <a:cs typeface="Source Code Pro Medium" charset="0"/>
              </a:rPr>
              <a:t>head</a:t>
            </a:r>
            <a:r>
              <a:rPr lang="de-DE" dirty="0" smtClean="0">
                <a:solidFill>
                  <a:srgbClr val="025249"/>
                </a:solidFill>
                <a:latin typeface="Source Code Pro Medium" charset="0"/>
                <a:ea typeface="Source Code Pro Medium" charset="0"/>
                <a:cs typeface="Source Code Pro Medium" charset="0"/>
              </a:rPr>
              <a:t>&gt;. . . &lt;/</a:t>
            </a:r>
            <a:r>
              <a:rPr lang="de-DE" dirty="0" err="1" smtClean="0">
                <a:solidFill>
                  <a:srgbClr val="025249"/>
                </a:solidFill>
                <a:latin typeface="Source Code Pro Medium" charset="0"/>
                <a:ea typeface="Source Code Pro Medium" charset="0"/>
                <a:cs typeface="Source Code Pro Medium" charset="0"/>
              </a:rPr>
              <a:t>head</a:t>
            </a:r>
            <a:r>
              <a:rPr lang="de-DE" dirty="0" smtClean="0">
                <a:solidFill>
                  <a:srgbClr val="025249"/>
                </a:solidFill>
                <a:latin typeface="Source Code Pro Medium" charset="0"/>
                <a:ea typeface="Source Code Pro Medium" charset="0"/>
                <a:cs typeface="Source Code Pro Medium" charset="0"/>
              </a:rPr>
              <a:t>&gt;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 &lt;</a:t>
            </a:r>
            <a:r>
              <a:rPr lang="de-DE" dirty="0" err="1" smtClean="0">
                <a:solidFill>
                  <a:srgbClr val="025249"/>
                </a:solidFill>
                <a:latin typeface="Source Code Pro Medium" charset="0"/>
                <a:ea typeface="Source Code Pro Medium" charset="0"/>
                <a:cs typeface="Source Code Pro Medium" charset="0"/>
              </a:rPr>
              <a:t>body</a:t>
            </a:r>
            <a:r>
              <a:rPr lang="de-DE" dirty="0" smtClean="0">
                <a:solidFill>
                  <a:srgbClr val="025249"/>
                </a:solidFill>
                <a:latin typeface="Source Code Pro Medium" charset="0"/>
                <a:ea typeface="Source Code Pro Medium" charset="0"/>
                <a:cs typeface="Source Code Pro Medium" charset="0"/>
              </a:rPr>
              <a:t>&gt;&lt;div </a:t>
            </a:r>
            <a:r>
              <a:rPr lang="de-DE" dirty="0" err="1" smtClean="0">
                <a:solidFill>
                  <a:srgbClr val="025249"/>
                </a:solidFill>
                <a:latin typeface="Source Code Pro Medium" charset="0"/>
                <a:ea typeface="Source Code Pro Medium" charset="0"/>
                <a:cs typeface="Source Code Pro Medium" charset="0"/>
              </a:rPr>
              <a:t>id</a:t>
            </a:r>
            <a:r>
              <a:rPr lang="de-DE" dirty="0" smtClean="0">
                <a:solidFill>
                  <a:srgbClr val="025249"/>
                </a:solidFill>
                <a:latin typeface="Source Code Pro Medium" charset="0"/>
                <a:ea typeface="Source Code Pro Medium" charset="0"/>
                <a:cs typeface="Source Code Pro Medium" charset="0"/>
              </a:rPr>
              <a:t>=</a:t>
            </a:r>
            <a:r>
              <a:rPr lang="de-DE" dirty="0">
                <a:solidFill>
                  <a:srgbClr val="025249"/>
                </a:solidFill>
                <a:latin typeface="Source Code Pro Medium" charset="0"/>
                <a:ea typeface="Source Code Pro Medium" charset="0"/>
                <a:cs typeface="Source Code Pro Medium" charset="0"/>
              </a:rPr>
              <a:t>'</a:t>
            </a:r>
            <a:r>
              <a:rPr lang="de-DE" dirty="0" err="1" smtClean="0">
                <a:solidFill>
                  <a:srgbClr val="025249"/>
                </a:solidFill>
                <a:latin typeface="Source Code Pro Medium" charset="0"/>
                <a:ea typeface="Source Code Pro Medium" charset="0"/>
                <a:cs typeface="Source Code Pro Medium" charset="0"/>
              </a:rPr>
              <a:t>mount</a:t>
            </a:r>
            <a:r>
              <a:rPr lang="de-DE" dirty="0" smtClean="0">
                <a:solidFill>
                  <a:srgbClr val="025249"/>
                </a:solidFill>
                <a:latin typeface="Source Code Pro Medium" charset="0"/>
                <a:ea typeface="Source Code Pro Medium" charset="0"/>
                <a:cs typeface="Source Code Pro Medium" charset="0"/>
              </a:rPr>
              <a:t>'&gt;</a:t>
            </a:r>
            <a:r>
              <a:rPr lang="de-DE" dirty="0" smtClean="0">
                <a:solidFill>
                  <a:srgbClr val="EF7D1D"/>
                </a:solidFill>
                <a:latin typeface="Source Code Pro Medium" charset="0"/>
                <a:ea typeface="Source Code Pro Medium" charset="0"/>
                <a:cs typeface="Source Code Pro Medium" charset="0"/>
              </a:rPr>
              <a:t>${</a:t>
            </a:r>
            <a:r>
              <a:rPr lang="de-DE" dirty="0" err="1">
                <a:solidFill>
                  <a:srgbClr val="EF7D1D"/>
                </a:solidFill>
                <a:latin typeface="Source Code Pro Medium" charset="0"/>
                <a:ea typeface="Source Code Pro Medium" charset="0"/>
                <a:cs typeface="Source Code Pro Medium" charset="0"/>
              </a:rPr>
              <a:t>html</a:t>
            </a:r>
            <a:r>
              <a:rPr lang="de-DE" dirty="0" smtClean="0">
                <a:solidFill>
                  <a:srgbClr val="EF7D1D"/>
                </a:solidFill>
                <a:latin typeface="Source Code Pro Medium" charset="0"/>
                <a:ea typeface="Source Code Pro Medium" charset="0"/>
                <a:cs typeface="Source Code Pro Medium" charset="0"/>
              </a:rPr>
              <a:t>}</a:t>
            </a:r>
            <a:r>
              <a:rPr lang="de-DE" dirty="0" smtClean="0">
                <a:solidFill>
                  <a:srgbClr val="025249"/>
                </a:solidFill>
                <a:latin typeface="Source Code Pro Medium" charset="0"/>
                <a:ea typeface="Source Code Pro Medium" charset="0"/>
                <a:cs typeface="Source Code Pro Medium" charset="0"/>
              </a:rPr>
              <a:t>&lt;/div&gt;&lt;/</a:t>
            </a:r>
            <a:r>
              <a:rPr lang="de-DE" dirty="0" err="1" smtClean="0">
                <a:solidFill>
                  <a:srgbClr val="025249"/>
                </a:solidFill>
                <a:latin typeface="Source Code Pro Medium" charset="0"/>
                <a:ea typeface="Source Code Pro Medium" charset="0"/>
                <a:cs typeface="Source Code Pro Medium" charset="0"/>
              </a:rPr>
              <a:t>body</a:t>
            </a:r>
            <a:r>
              <a:rPr lang="de-DE" dirty="0" smtClean="0">
                <a:solidFill>
                  <a:srgbClr val="025249"/>
                </a:solidFill>
                <a:latin typeface="Source Code Pro Medium" charset="0"/>
                <a:ea typeface="Source Code Pro Medium" charset="0"/>
                <a:cs typeface="Source Code Pro Medium" charset="0"/>
              </a:rPr>
              <a:t>&gt;</a:t>
            </a:r>
          </a:p>
          <a:p>
            <a:r>
              <a:rPr lang="de-DE" dirty="0" smtClean="0">
                <a:solidFill>
                  <a:srgbClr val="025249"/>
                </a:solidFill>
                <a:latin typeface="Source Code Pro Medium" charset="0"/>
                <a:ea typeface="Source Code Pro Medium" charset="0"/>
                <a:cs typeface="Source Code Pro Medium" charset="0"/>
              </a:rPr>
              <a:t>&lt;/</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&gt;`;</a:t>
            </a:r>
          </a:p>
          <a:p>
            <a:endParaRPr lang="de-DE" dirty="0">
              <a:solidFill>
                <a:srgbClr val="025249"/>
              </a:solidFill>
              <a:latin typeface="Source Code Pro Medium" charset="0"/>
              <a:ea typeface="Source Code Pro Medium" charset="0"/>
              <a:cs typeface="Source Code Pro Medium" charset="0"/>
            </a:endParaRPr>
          </a:p>
          <a:p>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page</a:t>
            </a:r>
            <a:r>
              <a:rPr lang="de-DE" dirty="0" smtClean="0">
                <a:solidFill>
                  <a:srgbClr val="025249"/>
                </a:solidFill>
                <a:latin typeface="Source Code Pro Medium" charset="0"/>
                <a:ea typeface="Source Code Pro Medium" charset="0"/>
                <a:cs typeface="Source Code Pro Medium" charset="0"/>
              </a:rPr>
              <a:t> an Client senden</a:t>
            </a:r>
          </a:p>
        </p:txBody>
      </p:sp>
      <p:sp>
        <p:nvSpPr>
          <p:cNvPr id="4" name="Textfeld 3"/>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Rendern auf dem Server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206882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Unit Tests (Ohne DOM)</a:t>
            </a:r>
            <a:endParaRPr lang="de-DE" dirty="0"/>
          </a:p>
        </p:txBody>
      </p:sp>
      <p:sp>
        <p:nvSpPr>
          <p:cNvPr id="3" name="Rechteck 2"/>
          <p:cNvSpPr/>
          <p:nvPr/>
        </p:nvSpPr>
        <p:spPr>
          <a:xfrm>
            <a:off x="1866900" y="1623348"/>
            <a:ext cx="9169400" cy="4278094"/>
          </a:xfrm>
          <a:prstGeom prst="rect">
            <a:avLst/>
          </a:prstGeom>
        </p:spPr>
        <p:txBody>
          <a:bodyPr wrap="square">
            <a:spAutoFit/>
          </a:bodyPr>
          <a:lstStyle/>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 } </a:t>
            </a:r>
            <a:r>
              <a:rPr lang="de-DE" sz="1600" dirty="0" err="1" smtClean="0">
                <a:solidFill>
                  <a:srgbClr val="025249"/>
                </a:solidFill>
                <a:latin typeface="Source Code Pro" charset="0"/>
                <a:ea typeface="Source Code Pro" charset="0"/>
                <a:cs typeface="Source Code Pro" charset="0"/>
              </a:rPr>
              <a:t>from</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chai</a:t>
            </a:r>
            <a:r>
              <a:rPr lang="de-DE" sz="1600" dirty="0" smtClean="0">
                <a:solidFill>
                  <a:srgbClr val="025249"/>
                </a:solidFill>
                <a:latin typeface="Source Code Pro" charset="0"/>
                <a:ea typeface="Source Code Pro" charset="0"/>
                <a:cs typeface="Source Code Pro" charset="0"/>
              </a:rPr>
              <a:t>';</a:t>
            </a:r>
            <a:endParaRPr lang="de-DE" sz="1600" dirty="0">
              <a:solidFill>
                <a:srgbClr val="025249"/>
              </a:solidFill>
              <a:latin typeface="Source Code Pro" charset="0"/>
              <a:ea typeface="Source Code Pro" charset="0"/>
              <a:cs typeface="Source Code Pro" charset="0"/>
            </a:endParaRPr>
          </a:p>
          <a:p>
            <a:r>
              <a:rPr lang="de-DE" sz="1600" dirty="0" err="1" smtClean="0">
                <a:solidFill>
                  <a:srgbClr val="EF7D1D"/>
                </a:solidFill>
                <a:latin typeface="Source Code Pro" charset="0"/>
                <a:ea typeface="Source Code Pro" charset="0"/>
                <a:cs typeface="Source Code Pro" charset="0"/>
              </a:rPr>
              <a:t>import</a:t>
            </a:r>
            <a:r>
              <a:rPr lang="de-DE" sz="1600" dirty="0" smtClean="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TestUtils</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from</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react</a:t>
            </a:r>
            <a:r>
              <a:rPr lang="de-DE" sz="1600" dirty="0">
                <a:solidFill>
                  <a:srgbClr val="EF7D1D"/>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addons</a:t>
            </a:r>
            <a:r>
              <a:rPr lang="de-DE" sz="1600" dirty="0">
                <a:solidFill>
                  <a:srgbClr val="EF7D1D"/>
                </a:solidFill>
                <a:latin typeface="Source Code Pro" charset="0"/>
                <a:ea typeface="Source Code Pro" charset="0"/>
                <a:cs typeface="Source Code Pro" charset="0"/>
              </a:rPr>
              <a:t>-test-</a:t>
            </a:r>
            <a:r>
              <a:rPr lang="de-DE" sz="1600" dirty="0" err="1">
                <a:solidFill>
                  <a:srgbClr val="EF7D1D"/>
                </a:solidFill>
                <a:latin typeface="Source Code Pro" charset="0"/>
                <a:ea typeface="Source Code Pro" charset="0"/>
                <a:cs typeface="Source Code Pro" charset="0"/>
              </a:rPr>
              <a:t>utils</a:t>
            </a:r>
            <a:r>
              <a:rPr lang="de-DE" sz="1600" dirty="0">
                <a:solidFill>
                  <a:srgbClr val="EF7D1D"/>
                </a:solidFill>
                <a:latin typeface="Source Code Pro" charset="0"/>
                <a:ea typeface="Source Code Pro" charset="0"/>
                <a:cs typeface="Source Code Pro" charset="0"/>
              </a:rPr>
              <a:t>';</a:t>
            </a:r>
          </a:p>
          <a:p>
            <a:endParaRPr lang="de-DE" sz="1600" dirty="0">
              <a:solidFill>
                <a:srgbClr val="025249"/>
              </a:solidFill>
              <a:latin typeface="Source Code Pro" charset="0"/>
              <a:ea typeface="Source Code Pro" charset="0"/>
              <a:cs typeface="Source Code Pro" charset="0"/>
            </a:endParaRPr>
          </a:p>
          <a:p>
            <a:r>
              <a:rPr lang="de-DE" sz="1600" dirty="0" err="1">
                <a:solidFill>
                  <a:srgbClr val="025249"/>
                </a:solidFill>
                <a:latin typeface="Source Code Pro" charset="0"/>
                <a:ea typeface="Source Code Pro" charset="0"/>
                <a:cs typeface="Source Code Pro" charset="0"/>
              </a:rPr>
              <a:t>describe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CheckLabel</a:t>
            </a:r>
            <a:r>
              <a:rPr lang="de-DE" sz="1600" dirty="0">
                <a:solidFill>
                  <a:srgbClr val="025249"/>
                </a:solidFill>
                <a:latin typeface="Source Code Pro" charset="0"/>
                <a:ea typeface="Source Code Pro" charset="0"/>
                <a:cs typeface="Source Code Pro" charset="0"/>
              </a:rPr>
              <a:t>', () =&gt; {</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should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render</a:t>
            </a:r>
            <a:r>
              <a:rPr lang="de-DE" sz="1600" dirty="0">
                <a:solidFill>
                  <a:srgbClr val="025249"/>
                </a:solidFill>
                <a:latin typeface="Source Code Pro" charset="0"/>
                <a:ea typeface="Source Code Pro" charset="0"/>
                <a:cs typeface="Source Code Pro" charset="0"/>
              </a:rPr>
              <a:t> a "</a:t>
            </a:r>
            <a:r>
              <a:rPr lang="de-DE" sz="1600" dirty="0" err="1">
                <a:solidFill>
                  <a:srgbClr val="025249"/>
                </a:solidFill>
                <a:latin typeface="Source Code Pro" charset="0"/>
                <a:ea typeface="Source Code Pro" charset="0"/>
                <a:cs typeface="Source Code Pro" charset="0"/>
              </a:rPr>
              <a:t>checked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label</a:t>
            </a:r>
            <a:r>
              <a:rPr lang="de-DE" sz="1600" dirty="0">
                <a:solidFill>
                  <a:srgbClr val="025249"/>
                </a:solidFill>
                <a:latin typeface="Source Code Pro" charset="0"/>
                <a:ea typeface="Source Code Pro" charset="0"/>
                <a:cs typeface="Source Code Pro" charset="0"/>
              </a:rPr>
              <a:t>', () =&gt; {</a:t>
            </a:r>
          </a:p>
          <a:p>
            <a:endParaRPr lang="de-DE" sz="1600" dirty="0">
              <a:solidFill>
                <a:srgbClr val="025249"/>
              </a:solidFill>
              <a:latin typeface="Source Code Pro" charset="0"/>
              <a:ea typeface="Source Code Pro" charset="0"/>
              <a:cs typeface="Source Code Pro" charset="0"/>
            </a:endParaRPr>
          </a:p>
          <a:p>
            <a:r>
              <a:rPr lang="de-DE" sz="1600" dirty="0">
                <a:solidFill>
                  <a:srgbClr val="025249"/>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const</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renderer</a:t>
            </a:r>
            <a:r>
              <a:rPr lang="de-DE" sz="1600" dirty="0">
                <a:solidFill>
                  <a:srgbClr val="EF7D1D"/>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TestUtils.createRenderer</a:t>
            </a:r>
            <a:r>
              <a:rPr lang="de-DE" sz="1600" dirty="0">
                <a:solidFill>
                  <a:srgbClr val="EF7D1D"/>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renderer.render</a:t>
            </a:r>
            <a:r>
              <a:rPr lang="de-DE" sz="1600" dirty="0">
                <a:solidFill>
                  <a:srgbClr val="025249"/>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&lt;</a:t>
            </a:r>
            <a:r>
              <a:rPr lang="de-DE" sz="1600" dirty="0" err="1">
                <a:solidFill>
                  <a:srgbClr val="025249"/>
                </a:solidFill>
                <a:latin typeface="Source Code Pro" charset="0"/>
                <a:ea typeface="Source Code Pro" charset="0"/>
                <a:cs typeface="Source Code Pro" charset="0"/>
              </a:rPr>
              <a:t>CheckLabel</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label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My</a:t>
            </a:r>
            <a:r>
              <a:rPr lang="de-DE" sz="1600" dirty="0">
                <a:solidFill>
                  <a:srgbClr val="025249"/>
                </a:solidFill>
                <a:latin typeface="Source Code Pro" charset="0"/>
                <a:ea typeface="Source Code Pro" charset="0"/>
                <a:cs typeface="Source Code Pro" charset="0"/>
              </a:rPr>
              <a:t> Label' </a:t>
            </a:r>
            <a:r>
              <a:rPr lang="de-DE" sz="1600" dirty="0" err="1">
                <a:solidFill>
                  <a:srgbClr val="025249"/>
                </a:solidFill>
                <a:latin typeface="Source Code Pro" charset="0"/>
                <a:ea typeface="Source Code Pro" charset="0"/>
                <a:cs typeface="Source Code Pro" charset="0"/>
              </a:rPr>
              <a:t>checked</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true</a:t>
            </a:r>
            <a:r>
              <a:rPr lang="de-DE" sz="1600" dirty="0">
                <a:solidFill>
                  <a:srgbClr val="025249"/>
                </a:solidFill>
                <a:latin typeface="Source Code Pro" charset="0"/>
                <a:ea typeface="Source Code Pro" charset="0"/>
                <a:cs typeface="Source Code Pro" charset="0"/>
              </a:rPr>
              <a:t>}/&gt;</a:t>
            </a:r>
          </a:p>
          <a:p>
            <a:r>
              <a:rPr lang="de-DE" sz="1600" dirty="0">
                <a:solidFill>
                  <a:srgbClr val="025249"/>
                </a:solidFill>
                <a:latin typeface="Source Code Pro" charset="0"/>
                <a:ea typeface="Source Code Pro" charset="0"/>
                <a:cs typeface="Source Code Pro" charset="0"/>
              </a:rPr>
              <a:t>  );</a:t>
            </a:r>
          </a:p>
          <a:p>
            <a:endParaRPr lang="de-DE" sz="1600" dirty="0">
              <a:solidFill>
                <a:srgbClr val="025249"/>
              </a:solidFill>
              <a:latin typeface="Source Code Pro" charset="0"/>
              <a:ea typeface="Source Code Pro" charset="0"/>
              <a:cs typeface="Source Code Pro" charset="0"/>
            </a:endParaRPr>
          </a:p>
          <a:p>
            <a:r>
              <a:rPr lang="de-DE" sz="1600" dirty="0">
                <a:solidFill>
                  <a:srgbClr val="025249"/>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const</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tree</a:t>
            </a:r>
            <a:r>
              <a:rPr lang="de-DE" sz="1600" dirty="0">
                <a:solidFill>
                  <a:srgbClr val="EF7D1D"/>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renderer.getRenderOutput</a:t>
            </a:r>
            <a:r>
              <a:rPr lang="de-DE" sz="1600" dirty="0">
                <a:solidFill>
                  <a:srgbClr val="EF7D1D"/>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tree.type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('div');</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tree.props.className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CheckLabel-checked</a:t>
            </a:r>
            <a:r>
              <a:rPr lang="de-DE" sz="1600" dirty="0">
                <a:solidFill>
                  <a:srgbClr val="025249"/>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tree.props.children</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My</a:t>
            </a:r>
            <a:r>
              <a:rPr lang="de-DE" sz="1600" dirty="0">
                <a:solidFill>
                  <a:srgbClr val="025249"/>
                </a:solidFill>
                <a:latin typeface="Source Code Pro" charset="0"/>
                <a:ea typeface="Source Code Pro" charset="0"/>
                <a:cs typeface="Source Code Pro" charset="0"/>
              </a:rPr>
              <a:t> Label');</a:t>
            </a:r>
          </a:p>
          <a:p>
            <a:r>
              <a:rPr lang="de-DE" sz="1600" dirty="0">
                <a:solidFill>
                  <a:srgbClr val="025249"/>
                </a:solidFill>
                <a:latin typeface="Source Code Pro" charset="0"/>
                <a:ea typeface="Source Code Pro" charset="0"/>
                <a:cs typeface="Source Code Pro" charset="0"/>
              </a:rPr>
              <a:t> });</a:t>
            </a:r>
          </a:p>
          <a:p>
            <a:r>
              <a:rPr lang="de-DE" sz="1600" dirty="0">
                <a:solidFill>
                  <a:srgbClr val="025249"/>
                </a:solidFill>
                <a:latin typeface="Source Code Pro" charset="0"/>
                <a:ea typeface="Source Code Pro" charset="0"/>
                <a:cs typeface="Source Code Pro" charset="0"/>
              </a:rPr>
              <a:t>});</a:t>
            </a:r>
          </a:p>
        </p:txBody>
      </p:sp>
      <p:sp>
        <p:nvSpPr>
          <p:cNvPr id="4" name="Rechteck 3"/>
          <p:cNvSpPr/>
          <p:nvPr/>
        </p:nvSpPr>
        <p:spPr>
          <a:xfrm>
            <a:off x="0" y="3128391"/>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a:t>
            </a:r>
            <a:r>
              <a:rPr lang="de-DE" sz="1500" b="1" dirty="0" err="1" smtClean="0">
                <a:solidFill>
                  <a:srgbClr val="025249"/>
                </a:solidFill>
                <a:latin typeface="Source Sans Pro Semibold" charset="0"/>
                <a:ea typeface="Source Sans Pro Semibold" charset="0"/>
                <a:cs typeface="Source Sans Pro Semibold" charset="0"/>
              </a:rPr>
              <a:t>Shallow</a:t>
            </a:r>
            <a:r>
              <a:rPr lang="de-DE" sz="1500" b="1" dirty="0" smtClean="0">
                <a:solidFill>
                  <a:srgbClr val="025249"/>
                </a:solidFill>
                <a:latin typeface="Source Sans Pro Semibold" charset="0"/>
                <a:ea typeface="Source Sans Pro Semibold" charset="0"/>
                <a:cs typeface="Source Sans Pro Semibold" charset="0"/>
              </a:rPr>
              <a:t> </a:t>
            </a:r>
            <a:r>
              <a:rPr lang="de-DE" sz="1500" b="1" dirty="0" err="1" smtClean="0">
                <a:solidFill>
                  <a:srgbClr val="025249"/>
                </a:solidFill>
                <a:latin typeface="Source Sans Pro Semibold" charset="0"/>
                <a:ea typeface="Source Sans Pro Semibold" charset="0"/>
                <a:cs typeface="Source Sans Pro Semibold" charset="0"/>
              </a:rPr>
              <a:t>rendering</a:t>
            </a:r>
            <a:r>
              <a:rPr lang="de-DE" sz="1500" b="1" dirty="0" smtClean="0">
                <a:solidFill>
                  <a:srgbClr val="025249"/>
                </a:solidFill>
                <a:latin typeface="Source Sans Pro Semibold" charset="0"/>
                <a:ea typeface="Source Sans Pro Semibold" charset="0"/>
                <a:cs typeface="Source Sans Pro Semibold" charset="0"/>
              </a:rPr>
              <a:t>“</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4655667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Unit Tests (Mit DOM)</a:t>
            </a:r>
            <a:endParaRPr lang="de-DE" dirty="0"/>
          </a:p>
        </p:txBody>
      </p:sp>
      <p:sp>
        <p:nvSpPr>
          <p:cNvPr id="3" name="Rechteck 2"/>
          <p:cNvSpPr/>
          <p:nvPr/>
        </p:nvSpPr>
        <p:spPr>
          <a:xfrm>
            <a:off x="412750" y="1510787"/>
            <a:ext cx="9080500" cy="5016758"/>
          </a:xfrm>
          <a:prstGeom prst="rect">
            <a:avLst/>
          </a:prstGeom>
        </p:spPr>
        <p:txBody>
          <a:bodyPr wrap="square">
            <a:spAutoFit/>
          </a:bodyPr>
          <a:lstStyle/>
          <a:p>
            <a:r>
              <a:rPr lang="de-DE" sz="1600" dirty="0" err="1">
                <a:solidFill>
                  <a:srgbClr val="025249"/>
                </a:solidFill>
                <a:latin typeface="Source Code Pro" charset="0"/>
                <a:ea typeface="Source Code Pro" charset="0"/>
                <a:cs typeface="Source Code Pro" charset="0"/>
              </a:rPr>
              <a:t>import</a:t>
            </a:r>
            <a:r>
              <a:rPr lang="de-DE" sz="1600" dirty="0">
                <a:solidFill>
                  <a:srgbClr val="025249"/>
                </a:solidFill>
                <a:latin typeface="Source Code Pro" charset="0"/>
                <a:ea typeface="Source Code Pro" charset="0"/>
                <a:cs typeface="Source Code Pro" charset="0"/>
              </a:rPr>
              <a:t> {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 } </a:t>
            </a:r>
            <a:r>
              <a:rPr lang="de-DE" sz="1600" dirty="0" err="1">
                <a:solidFill>
                  <a:srgbClr val="025249"/>
                </a:solidFill>
                <a:latin typeface="Source Code Pro" charset="0"/>
                <a:ea typeface="Source Code Pro" charset="0"/>
                <a:cs typeface="Source Code Pro" charset="0"/>
              </a:rPr>
              <a:t>from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chai</a:t>
            </a:r>
            <a:r>
              <a:rPr lang="de-DE" sz="1600" dirty="0" smtClean="0">
                <a:solidFill>
                  <a:srgbClr val="025249"/>
                </a:solidFill>
                <a:latin typeface="Source Code Pro" charset="0"/>
                <a:ea typeface="Source Code Pro" charset="0"/>
                <a:cs typeface="Source Code Pro" charset="0"/>
              </a:rPr>
              <a:t>';</a:t>
            </a:r>
          </a:p>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jsdom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from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mocha-jsdom</a:t>
            </a:r>
            <a:r>
              <a:rPr lang="de-DE" sz="1600" dirty="0" smtClean="0">
                <a:solidFill>
                  <a:srgbClr val="025249"/>
                </a:solidFill>
                <a:latin typeface="Source Code Pro" charset="0"/>
                <a:ea typeface="Source Code Pro" charset="0"/>
                <a:cs typeface="Source Code Pro" charset="0"/>
              </a:rPr>
              <a:t>';</a:t>
            </a:r>
          </a:p>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 . . . } </a:t>
            </a:r>
            <a:r>
              <a:rPr lang="de-DE" sz="1600" dirty="0" err="1" smtClean="0">
                <a:solidFill>
                  <a:srgbClr val="025249"/>
                </a:solidFill>
                <a:latin typeface="Source Code Pro" charset="0"/>
                <a:ea typeface="Source Code Pro" charset="0"/>
                <a:cs typeface="Source Code Pro" charset="0"/>
              </a:rPr>
              <a:t>from</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react</a:t>
            </a:r>
            <a:r>
              <a:rPr lang="de-DE" sz="1600" dirty="0">
                <a:solidFill>
                  <a:srgbClr val="EF7D1D"/>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addons</a:t>
            </a:r>
            <a:r>
              <a:rPr lang="de-DE" sz="1600" dirty="0">
                <a:solidFill>
                  <a:srgbClr val="EF7D1D"/>
                </a:solidFill>
                <a:latin typeface="Source Code Pro" charset="0"/>
                <a:ea typeface="Source Code Pro" charset="0"/>
                <a:cs typeface="Source Code Pro" charset="0"/>
              </a:rPr>
              <a:t>-test-</a:t>
            </a:r>
            <a:r>
              <a:rPr lang="de-DE" sz="1600" dirty="0" err="1">
                <a:solidFill>
                  <a:srgbClr val="EF7D1D"/>
                </a:solidFill>
                <a:latin typeface="Source Code Pro" charset="0"/>
                <a:ea typeface="Source Code Pro" charset="0"/>
                <a:cs typeface="Source Code Pro" charset="0"/>
              </a:rPr>
              <a:t>utils</a:t>
            </a:r>
            <a:r>
              <a:rPr lang="de-DE" sz="1600" dirty="0" smtClean="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err="1" smtClean="0">
                <a:solidFill>
                  <a:srgbClr val="025249"/>
                </a:solidFill>
                <a:latin typeface="Source Code Pro" charset="0"/>
                <a:ea typeface="Source Code Pro" charset="0"/>
                <a:cs typeface="Source Code Pro" charset="0"/>
              </a:rPr>
              <a:t>describe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PasswordForm</a:t>
            </a:r>
            <a:r>
              <a:rPr lang="de-DE" sz="1600" dirty="0">
                <a:solidFill>
                  <a:srgbClr val="025249"/>
                </a:solidFill>
                <a:latin typeface="Source Code Pro" charset="0"/>
                <a:ea typeface="Source Code Pro" charset="0"/>
                <a:cs typeface="Source Code Pro" charset="0"/>
              </a:rPr>
              <a:t>', () =&gt; </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jsdom</a:t>
            </a:r>
            <a:r>
              <a:rPr lang="de-DE" sz="1600" dirty="0" smtClean="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it</a:t>
            </a:r>
            <a:r>
              <a:rPr lang="de-DE" sz="1600" dirty="0" smtClean="0">
                <a:solidFill>
                  <a:srgbClr val="025249"/>
                </a:solidFill>
                <a:latin typeface="Source Code Pro" charset="0"/>
                <a:ea typeface="Source Code Pro" charset="0"/>
                <a:cs typeface="Source Code Pro" charset="0"/>
              </a:rPr>
              <a:t>(</a:t>
            </a:r>
            <a:r>
              <a:rPr lang="de-DE" sz="1600" dirty="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updates</a:t>
            </a:r>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button</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 =&gt; </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const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 </a:t>
            </a:r>
            <a:r>
              <a:rPr lang="de-DE" sz="1600" dirty="0" err="1" smtClean="0">
                <a:solidFill>
                  <a:srgbClr val="EF7D1D"/>
                </a:solidFill>
                <a:latin typeface="Source Code Pro" charset="0"/>
                <a:ea typeface="Source Code Pro" charset="0"/>
                <a:cs typeface="Source Code Pro" charset="0"/>
              </a:rPr>
              <a:t>renderIntoDocument</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&lt;</a:t>
            </a:r>
            <a:r>
              <a:rPr lang="de-DE" sz="1600" dirty="0" err="1">
                <a:solidFill>
                  <a:srgbClr val="025249"/>
                </a:solidFill>
                <a:latin typeface="Source Code Pro" charset="0"/>
                <a:ea typeface="Source Code Pro" charset="0"/>
                <a:cs typeface="Source Code Pro" charset="0"/>
              </a:rPr>
              <a:t>PasswordForm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restrictions</a:t>
            </a:r>
            <a:r>
              <a:rPr lang="de-DE" sz="1600" dirty="0">
                <a:solidFill>
                  <a:srgbClr val="025249"/>
                </a:solidFill>
                <a:latin typeface="Source Code Pro" charset="0"/>
                <a:ea typeface="Source Code Pro" charset="0"/>
                <a:cs typeface="Source Code Pro" charset="0"/>
              </a:rPr>
              <a:t>={. . .} </a:t>
            </a:r>
            <a:r>
              <a:rPr lang="de-DE" sz="1600" dirty="0" err="1">
                <a:solidFill>
                  <a:srgbClr val="025249"/>
                </a:solidFill>
                <a:latin typeface="Source Code Pro" charset="0"/>
                <a:ea typeface="Source Code Pro" charset="0"/>
                <a:cs typeface="Source Code Pro" charset="0"/>
              </a:rPr>
              <a:t>onPasswordSet</a:t>
            </a:r>
            <a:r>
              <a:rPr lang="de-DE" sz="1600" dirty="0">
                <a:solidFill>
                  <a:srgbClr val="025249"/>
                </a:solidFill>
                <a:latin typeface="Source Code Pro" charset="0"/>
                <a:ea typeface="Source Code Pro" charset="0"/>
                <a:cs typeface="Source Code Pro" charset="0"/>
              </a:rPr>
              <a:t>={. . .} </a:t>
            </a:r>
            <a:r>
              <a:rPr lang="de-DE" sz="1600" dirty="0" smtClean="0">
                <a:solidFill>
                  <a:srgbClr val="025249"/>
                </a:solidFill>
                <a:latin typeface="Source Code Pro" charset="0"/>
                <a:ea typeface="Source Code Pro" charset="0"/>
                <a:cs typeface="Source Code Pro" charset="0"/>
              </a:rPr>
              <a:t>/&gt;</a:t>
            </a:r>
          </a:p>
          <a:p>
            <a:r>
              <a:rPr lang="de-DE" sz="1600" dirty="0" smtClean="0">
                <a:solidFill>
                  <a:srgbClr val="025249"/>
                </a:solidFill>
                <a:latin typeface="Source Code Pro" charset="0"/>
                <a:ea typeface="Source Code Pro" charset="0"/>
                <a:cs typeface="Source Code Pro" charset="0"/>
              </a:rPr>
              <a:t>    );</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EF7D1D"/>
                </a:solidFill>
                <a:latin typeface="Source Code Pro" charset="0"/>
                <a:ea typeface="Source Code Pro" charset="0"/>
                <a:cs typeface="Source Code Pro" charset="0"/>
              </a:rPr>
              <a:t>isCompositeComponentWithType</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tree</a:t>
            </a:r>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PasswordForm</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to.be.true</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const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inputField</a:t>
            </a:r>
            <a:r>
              <a:rPr lang="de-DE" sz="1600" dirty="0">
                <a:solidFill>
                  <a:srgbClr val="025249"/>
                </a:solidFill>
                <a:latin typeface="Source Code Pro" charset="0"/>
                <a:ea typeface="Source Code Pro" charset="0"/>
                <a:cs typeface="Source Code Pro" charset="0"/>
              </a:rPr>
              <a:t> = </a:t>
            </a:r>
            <a:r>
              <a:rPr lang="de-DE" sz="1600" dirty="0" err="1" smtClean="0">
                <a:solidFill>
                  <a:srgbClr val="EF7D1D"/>
                </a:solidFill>
                <a:latin typeface="Source Code Pro" charset="0"/>
                <a:ea typeface="Source Code Pro" charset="0"/>
                <a:cs typeface="Source Code Pro" charset="0"/>
              </a:rPr>
              <a:t>findRenderedDOMComponentWithTag</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input</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const</a:t>
            </a:r>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btn</a:t>
            </a:r>
            <a:r>
              <a:rPr lang="de-DE" sz="1600" dirty="0">
                <a:solidFill>
                  <a:srgbClr val="025249"/>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findRenderedDOMComponentWithTag</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button</a:t>
            </a:r>
            <a:r>
              <a:rPr lang="de-DE" sz="1600" dirty="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EF7D1D"/>
                </a:solidFill>
                <a:latin typeface="Source Code Pro" charset="0"/>
                <a:ea typeface="Source Code Pro" charset="0"/>
                <a:cs typeface="Source Code Pro" charset="0"/>
              </a:rPr>
              <a:t>Simulate.change</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inputField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target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value</a:t>
            </a:r>
            <a:r>
              <a:rPr lang="de-DE" sz="1600" dirty="0">
                <a:solidFill>
                  <a:srgbClr val="025249"/>
                </a:solidFill>
                <a:latin typeface="Source Code Pro" charset="0"/>
                <a:ea typeface="Source Code Pro" charset="0"/>
                <a:cs typeface="Source Code Pro" charset="0"/>
              </a:rPr>
              <a:t>: 'xxx</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setPasswordButton.disabled</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to.be.true</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p>
          <a:p>
            <a:r>
              <a:rPr lang="de-DE" sz="1600" dirty="0" smtClean="0">
                <a:solidFill>
                  <a:srgbClr val="025249"/>
                </a:solidFill>
                <a:latin typeface="Source Code Pro" charset="0"/>
                <a:ea typeface="Source Code Pro" charset="0"/>
                <a:cs typeface="Source Code Pro" charset="0"/>
              </a:rPr>
              <a:t>});</a:t>
            </a:r>
            <a:endParaRPr lang="de-DE" sz="1600" dirty="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4429443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grpSp>
        <p:nvGrpSpPr>
          <p:cNvPr id="23" name="Gruppierung 22"/>
          <p:cNvGrpSpPr/>
          <p:nvPr/>
        </p:nvGrpSpPr>
        <p:grpSpPr>
          <a:xfrm>
            <a:off x="364552" y="1280523"/>
            <a:ext cx="8817717" cy="797258"/>
            <a:chOff x="364552" y="1509123"/>
            <a:chExt cx="8817717" cy="797258"/>
          </a:xfrm>
        </p:grpSpPr>
        <p:sp>
          <p:nvSpPr>
            <p:cNvPr id="7" name="Textfeld 6"/>
            <p:cNvSpPr txBox="1"/>
            <p:nvPr/>
          </p:nvSpPr>
          <p:spPr>
            <a:xfrm>
              <a:off x="6140394" y="1721568"/>
              <a:ext cx="176041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m</a:t>
              </a:r>
              <a:r>
                <a:rPr lang="de-DE" b="1" dirty="0" smtClean="0">
                  <a:solidFill>
                    <a:srgbClr val="025249"/>
                  </a:solidFill>
                  <a:latin typeface="Source Sans Pro Semibold" charset="0"/>
                  <a:ea typeface="Source Sans Pro Semibold" charset="0"/>
                  <a:cs typeface="Source Sans Pro Semibold" charset="0"/>
                </a:rPr>
                <a:t>aterial-design</a:t>
              </a:r>
              <a:endParaRPr lang="de-DE" b="1" dirty="0">
                <a:solidFill>
                  <a:srgbClr val="025249"/>
                </a:solidFill>
                <a:latin typeface="Source Sans Pro Semibold" charset="0"/>
                <a:ea typeface="Source Sans Pro Semibold" charset="0"/>
                <a:cs typeface="Source Sans Pro Semibold" charset="0"/>
              </a:endParaRPr>
            </a:p>
          </p:txBody>
        </p:sp>
        <p:pic>
          <p:nvPicPr>
            <p:cNvPr id="8" name="Bild 7"/>
            <p:cNvPicPr>
              <a:picLocks noChangeAspect="1"/>
            </p:cNvPicPr>
            <p:nvPr/>
          </p:nvPicPr>
          <p:blipFill>
            <a:blip r:embed="rId2"/>
            <a:stretch>
              <a:fillRect/>
            </a:stretch>
          </p:blipFill>
          <p:spPr>
            <a:xfrm>
              <a:off x="8200272" y="1510514"/>
              <a:ext cx="981997" cy="795867"/>
            </a:xfrm>
            <a:prstGeom prst="rect">
              <a:avLst/>
            </a:prstGeom>
          </p:spPr>
        </p:pic>
        <p:pic>
          <p:nvPicPr>
            <p:cNvPr id="11" name="Bild 10"/>
            <p:cNvPicPr>
              <a:picLocks noChangeAspect="1"/>
            </p:cNvPicPr>
            <p:nvPr/>
          </p:nvPicPr>
          <p:blipFill>
            <a:blip r:embed="rId3"/>
            <a:stretch>
              <a:fillRect/>
            </a:stretch>
          </p:blipFill>
          <p:spPr>
            <a:xfrm>
              <a:off x="364552" y="1509123"/>
              <a:ext cx="1756751" cy="795867"/>
            </a:xfrm>
            <a:prstGeom prst="rect">
              <a:avLst/>
            </a:prstGeom>
            <a:ln w="25400" cmpd="sng">
              <a:solidFill>
                <a:srgbClr val="6B8CAB"/>
              </a:solidFill>
              <a:miter lim="800000"/>
            </a:ln>
            <a:effectLst/>
          </p:spPr>
        </p:pic>
        <p:sp>
          <p:nvSpPr>
            <p:cNvPr id="12" name="Textfeld 11"/>
            <p:cNvSpPr txBox="1"/>
            <p:nvPr/>
          </p:nvSpPr>
          <p:spPr>
            <a:xfrm>
              <a:off x="2480417" y="17215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grpSp>
        <p:nvGrpSpPr>
          <p:cNvPr id="26" name="Gruppierung 25"/>
          <p:cNvGrpSpPr/>
          <p:nvPr/>
        </p:nvGrpSpPr>
        <p:grpSpPr>
          <a:xfrm>
            <a:off x="557111" y="5450405"/>
            <a:ext cx="8510128" cy="961438"/>
            <a:chOff x="607911" y="4714737"/>
            <a:chExt cx="8510128" cy="961438"/>
          </a:xfrm>
        </p:grpSpPr>
        <p:sp>
          <p:nvSpPr>
            <p:cNvPr id="9" name="Textfeld 8"/>
            <p:cNvSpPr txBox="1"/>
            <p:nvPr/>
          </p:nvSpPr>
          <p:spPr>
            <a:xfrm>
              <a:off x="5641963" y="5035116"/>
              <a:ext cx="2356735"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F</a:t>
              </a:r>
              <a:r>
                <a:rPr lang="de-DE" b="1" dirty="0" smtClean="0">
                  <a:solidFill>
                    <a:srgbClr val="025249"/>
                  </a:solidFill>
                  <a:latin typeface="Source Sans Pro Semibold" charset="0"/>
                  <a:ea typeface="Source Sans Pro Semibold" charset="0"/>
                  <a:cs typeface="Source Sans Pro Semibold" charset="0"/>
                </a:rPr>
                <a:t>ertige Komponenten</a:t>
              </a:r>
              <a:endParaRPr lang="de-DE" b="1" dirty="0">
                <a:solidFill>
                  <a:srgbClr val="025249"/>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4"/>
            <a:stretch>
              <a:fillRect/>
            </a:stretch>
          </p:blipFill>
          <p:spPr>
            <a:xfrm>
              <a:off x="8271414" y="4832709"/>
              <a:ext cx="846625" cy="843466"/>
            </a:xfrm>
            <a:prstGeom prst="rect">
              <a:avLst/>
            </a:prstGeom>
          </p:spPr>
        </p:pic>
        <p:sp>
          <p:nvSpPr>
            <p:cNvPr id="14" name="Textfeld 13"/>
            <p:cNvSpPr txBox="1"/>
            <p:nvPr/>
          </p:nvSpPr>
          <p:spPr>
            <a:xfrm>
              <a:off x="2480417" y="4976701"/>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607911" y="4714737"/>
              <a:ext cx="1090719" cy="806237"/>
              <a:chOff x="843353" y="3996267"/>
              <a:chExt cx="1090719" cy="806237"/>
            </a:xfrm>
          </p:grpSpPr>
          <p:pic>
            <p:nvPicPr>
              <p:cNvPr id="16" name="Bild 15"/>
              <p:cNvPicPr>
                <a:picLocks noChangeAspect="1"/>
              </p:cNvPicPr>
              <p:nvPr/>
            </p:nvPicPr>
            <p:blipFill>
              <a:blip r:embed="rId5"/>
              <a:stretch>
                <a:fillRect/>
              </a:stretch>
            </p:blipFill>
            <p:spPr>
              <a:xfrm>
                <a:off x="843353" y="4199466"/>
                <a:ext cx="372086" cy="603037"/>
              </a:xfrm>
              <a:prstGeom prst="rect">
                <a:avLst/>
              </a:prstGeom>
            </p:spPr>
          </p:pic>
          <p:pic>
            <p:nvPicPr>
              <p:cNvPr id="17" name="Bild 16"/>
              <p:cNvPicPr>
                <a:picLocks noChangeAspect="1"/>
              </p:cNvPicPr>
              <p:nvPr/>
            </p:nvPicPr>
            <p:blipFill>
              <a:blip r:embed="rId6"/>
              <a:stretch>
                <a:fillRect/>
              </a:stretch>
            </p:blipFill>
            <p:spPr>
              <a:xfrm>
                <a:off x="1295801" y="3996267"/>
                <a:ext cx="638271" cy="806237"/>
              </a:xfrm>
              <a:prstGeom prst="rect">
                <a:avLst/>
              </a:prstGeom>
            </p:spPr>
          </p:pic>
          <p:pic>
            <p:nvPicPr>
              <p:cNvPr id="18" name="Bild 17"/>
              <p:cNvPicPr>
                <a:picLocks noChangeAspect="1"/>
              </p:cNvPicPr>
              <p:nvPr/>
            </p:nvPicPr>
            <p:blipFill>
              <a:blip r:embed="rId7"/>
              <a:stretch>
                <a:fillRect/>
              </a:stretch>
            </p:blipFill>
            <p:spPr>
              <a:xfrm flipH="1">
                <a:off x="1413881" y="4278992"/>
                <a:ext cx="418592" cy="372413"/>
              </a:xfrm>
              <a:prstGeom prst="rect">
                <a:avLst/>
              </a:prstGeom>
            </p:spPr>
          </p:pic>
        </p:grpSp>
      </p:grpSp>
      <p:grpSp>
        <p:nvGrpSpPr>
          <p:cNvPr id="25" name="Gruppierung 24"/>
          <p:cNvGrpSpPr/>
          <p:nvPr/>
        </p:nvGrpSpPr>
        <p:grpSpPr>
          <a:xfrm>
            <a:off x="692581" y="4171335"/>
            <a:ext cx="8560602" cy="728695"/>
            <a:chOff x="692581" y="3780193"/>
            <a:chExt cx="8560602" cy="728695"/>
          </a:xfrm>
        </p:grpSpPr>
        <p:pic>
          <p:nvPicPr>
            <p:cNvPr id="4" name="Grafik 2"/>
            <p:cNvPicPr>
              <a:picLocks noChangeAspect="1"/>
            </p:cNvPicPr>
            <p:nvPr/>
          </p:nvPicPr>
          <p:blipFill rotWithShape="1">
            <a:blip r:embed="rId8">
              <a:extLst>
                <a:ext uri="{28A0092B-C50C-407E-A947-70E740481C1C}">
                  <a14:useLocalDpi xmlns:a14="http://schemas.microsoft.com/office/drawing/2010/main" val="0"/>
                </a:ext>
              </a:extLst>
            </a:blip>
            <a:srcRect l="23276" r="23536" b="30256"/>
            <a:stretch/>
          </p:blipFill>
          <p:spPr>
            <a:xfrm>
              <a:off x="8115336" y="3874678"/>
              <a:ext cx="1137847" cy="634210"/>
            </a:xfrm>
            <a:prstGeom prst="rect">
              <a:avLst/>
            </a:prstGeom>
          </p:spPr>
        </p:pic>
        <p:sp>
          <p:nvSpPr>
            <p:cNvPr id="6" name="Textfeld 5"/>
            <p:cNvSpPr txBox="1"/>
            <p:nvPr/>
          </p:nvSpPr>
          <p:spPr>
            <a:xfrm>
              <a:off x="6422522" y="3947584"/>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nvGrpSpPr>
            <p:cNvPr id="19" name="Gruppierung 18"/>
            <p:cNvGrpSpPr/>
            <p:nvPr/>
          </p:nvGrpSpPr>
          <p:grpSpPr>
            <a:xfrm>
              <a:off x="692581" y="3780193"/>
              <a:ext cx="3609921" cy="535332"/>
              <a:chOff x="792469" y="4221185"/>
              <a:chExt cx="3609921" cy="535332"/>
            </a:xfrm>
          </p:grpSpPr>
          <p:sp>
            <p:nvSpPr>
              <p:cNvPr id="20" name="Textfeld 19"/>
              <p:cNvSpPr txBox="1"/>
              <p:nvPr/>
            </p:nvSpPr>
            <p:spPr>
              <a:xfrm>
                <a:off x="2542585" y="4376631"/>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9"/>
              <a:stretch>
                <a:fillRect/>
              </a:stretch>
            </p:blipFill>
            <p:spPr>
              <a:xfrm>
                <a:off x="792469" y="4221185"/>
                <a:ext cx="896275" cy="535332"/>
              </a:xfrm>
              <a:prstGeom prst="rect">
                <a:avLst/>
              </a:prstGeom>
            </p:spPr>
          </p:pic>
        </p:grpSp>
      </p:grpSp>
      <p:grpSp>
        <p:nvGrpSpPr>
          <p:cNvPr id="24" name="Gruppierung 23"/>
          <p:cNvGrpSpPr/>
          <p:nvPr/>
        </p:nvGrpSpPr>
        <p:grpSpPr>
          <a:xfrm>
            <a:off x="661525" y="2628156"/>
            <a:ext cx="8519136" cy="992804"/>
            <a:chOff x="661525" y="2588445"/>
            <a:chExt cx="8519136" cy="992804"/>
          </a:xfrm>
        </p:grpSpPr>
        <p:pic>
          <p:nvPicPr>
            <p:cNvPr id="3" name="Grafik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87857" y="2588445"/>
              <a:ext cx="992804" cy="992804"/>
            </a:xfrm>
            <a:prstGeom prst="rect">
              <a:avLst/>
            </a:prstGeom>
          </p:spPr>
        </p:pic>
        <p:sp>
          <p:nvSpPr>
            <p:cNvPr id="5" name="Textfeld 4"/>
            <p:cNvSpPr txBox="1"/>
            <p:nvPr/>
          </p:nvSpPr>
          <p:spPr>
            <a:xfrm>
              <a:off x="6722284" y="2834576"/>
              <a:ext cx="117852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B</a:t>
              </a:r>
              <a:r>
                <a:rPr lang="de-DE" b="1" dirty="0" smtClean="0">
                  <a:solidFill>
                    <a:srgbClr val="025249"/>
                  </a:solidFill>
                  <a:latin typeface="Source Sans Pro Semibold" charset="0"/>
                  <a:ea typeface="Source Sans Pro Semibold" charset="0"/>
                  <a:cs typeface="Source Sans Pro Semibold" charset="0"/>
                </a:rPr>
                <a:t>ootstrap</a:t>
              </a:r>
              <a:endParaRPr lang="de-DE" b="1" dirty="0">
                <a:solidFill>
                  <a:srgbClr val="025249"/>
                </a:solidFill>
                <a:latin typeface="Source Sans Pro Semibold" charset="0"/>
                <a:ea typeface="Source Sans Pro Semibold" charset="0"/>
                <a:cs typeface="Source Sans Pro Semibold" charset="0"/>
              </a:endParaRPr>
            </a:p>
          </p:txBody>
        </p:sp>
        <p:sp>
          <p:nvSpPr>
            <p:cNvPr id="13" name="Textfeld 12"/>
            <p:cNvSpPr txBox="1"/>
            <p:nvPr/>
          </p:nvSpPr>
          <p:spPr>
            <a:xfrm>
              <a:off x="2480417" y="2833185"/>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11"/>
            <a:stretch>
              <a:fillRect/>
            </a:stretch>
          </p:blipFill>
          <p:spPr>
            <a:xfrm>
              <a:off x="661525" y="2833185"/>
              <a:ext cx="928606" cy="369332"/>
            </a:xfrm>
            <a:prstGeom prst="rect">
              <a:avLst/>
            </a:prstGeom>
          </p:spPr>
        </p:pic>
      </p:grpSp>
    </p:spTree>
    <p:extLst>
      <p:ext uri="{BB962C8B-B14F-4D97-AF65-F5344CB8AC3E}">
        <p14:creationId xmlns:p14="http://schemas.microsoft.com/office/powerpoint/2010/main" val="18781920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4081117"/>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Nur View-Schicht (Komponenten)</a:t>
            </a:r>
          </a:p>
          <a:p>
            <a:pPr marL="285750"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Gut integrierbar mit anderen Frameworks</a:t>
            </a:r>
          </a:p>
          <a:p>
            <a:pPr marL="742950" lvl="1"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Einfache Migrationspfade möglich</a:t>
            </a:r>
          </a:p>
          <a:p>
            <a:pPr marL="285750"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JSX statt </a:t>
            </a:r>
            <a:r>
              <a:rPr lang="de-DE" sz="2400" b="1" dirty="0" err="1" smtClean="0">
                <a:solidFill>
                  <a:srgbClr val="025249"/>
                </a:solidFill>
                <a:latin typeface="Source Sans Pro Semibold" charset="0"/>
                <a:ea typeface="Source Sans Pro Semibold" charset="0"/>
                <a:cs typeface="Source Sans Pro Semibold" charset="0"/>
              </a:rPr>
              <a:t>Templatesprache</a:t>
            </a:r>
            <a:endParaRPr lang="de-DE" sz="2400" b="1" dirty="0" smtClean="0">
              <a:solidFill>
                <a:srgbClr val="025249"/>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Deklarative UI</a:t>
            </a:r>
            <a:endParaRPr lang="de-DE" sz="2400" b="1" dirty="0">
              <a:solidFill>
                <a:srgbClr val="025249"/>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Komponenten werden immer komplett gerendert</a:t>
            </a:r>
          </a:p>
          <a:p>
            <a:pPr>
              <a:lnSpc>
                <a:spcPct val="120000"/>
              </a:lnSpc>
            </a:pPr>
            <a:endParaRPr lang="de-DE" sz="2400" dirty="0"/>
          </a:p>
          <a:p>
            <a:pPr>
              <a:lnSpc>
                <a:spcPct val="120000"/>
              </a:lnSpc>
            </a:pPr>
            <a:endParaRPr lang="de-DE" sz="2400" dirty="0"/>
          </a:p>
        </p:txBody>
      </p:sp>
    </p:spTree>
    <p:extLst>
      <p:ext uri="{BB962C8B-B14F-4D97-AF65-F5344CB8AC3E}">
        <p14:creationId xmlns:p14="http://schemas.microsoft.com/office/powerpoint/2010/main" val="4678682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nils@nilshartmann.net</a:t>
            </a:r>
            <a:endParaRPr lang="de-DE" dirty="0"/>
          </a:p>
        </p:txBody>
      </p:sp>
      <p:sp>
        <p:nvSpPr>
          <p:cNvPr id="3" name="Rechteck 2"/>
          <p:cNvSpPr/>
          <p:nvPr/>
        </p:nvSpPr>
        <p:spPr>
          <a:xfrm>
            <a:off x="1154049" y="21494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Vielen Dank!</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109260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OPEN SOURCE VON FACEBOOK</a:t>
            </a:r>
          </a:p>
          <a:p>
            <a:pPr algn="ctr"/>
            <a:r>
              <a:rPr lang="de-DE" sz="2600" dirty="0">
                <a:solidFill>
                  <a:srgbClr val="025249"/>
                </a:solidFill>
                <a:latin typeface="Source Code Pro" charset="0"/>
                <a:ea typeface="Source Code Pro" charset="0"/>
                <a:cs typeface="Source Code Pro" charset="0"/>
              </a:rPr>
              <a:t>https://</a:t>
            </a:r>
            <a:r>
              <a:rPr lang="de-DE" sz="2600" dirty="0" err="1">
                <a:solidFill>
                  <a:srgbClr val="025249"/>
                </a:solidFill>
                <a:latin typeface="Source Code Pro" charset="0"/>
                <a:ea typeface="Source Code Pro" charset="0"/>
                <a:cs typeface="Source Code Pro" charset="0"/>
              </a:rPr>
              <a:t>facebook.github.io</a:t>
            </a:r>
            <a:r>
              <a:rPr lang="de-DE" sz="2600" dirty="0">
                <a:solidFill>
                  <a:srgbClr val="025249"/>
                </a:solidFill>
                <a:latin typeface="Source Code Pro" charset="0"/>
                <a:ea typeface="Source Code Pro" charset="0"/>
                <a:cs typeface="Source Code Pro" charset="0"/>
              </a:rPr>
              <a:t>/</a:t>
            </a:r>
            <a:r>
              <a:rPr lang="de-DE" sz="2600" dirty="0" err="1">
                <a:solidFill>
                  <a:srgbClr val="025249"/>
                </a:solidFill>
                <a:latin typeface="Source Code Pro" charset="0"/>
                <a:ea typeface="Source Code Pro" charset="0"/>
                <a:cs typeface="Source Code Pro" charset="0"/>
              </a:rPr>
              <a:t>react</a:t>
            </a:r>
            <a:endParaRPr lang="de-DE" sz="2275" dirty="0">
              <a:solidFill>
                <a:srgbClr val="025249"/>
              </a:solidFill>
              <a:latin typeface="Source Code Pro" charset="0"/>
              <a:ea typeface="Source Code Pro" charset="0"/>
              <a:cs typeface="Source Code Pro"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18674918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712390" y="2686142"/>
            <a:ext cx="7047122" cy="3080715"/>
          </a:xfrm>
          <a:prstGeom prst="rect">
            <a:avLst/>
          </a:prstGeom>
        </p:spPr>
        <p:txBody>
          <a:bodyPr wrap="none">
            <a:spAutoFit/>
          </a:bodyPr>
          <a:lstStyle/>
          <a:p>
            <a:pPr algn="r"/>
            <a:r>
              <a:rPr lang="de-DE" sz="19419" b="1" dirty="0">
                <a:solidFill>
                  <a:srgbClr val="025249"/>
                </a:solidFill>
                <a:latin typeface="Montserrat" charset="0"/>
                <a:ea typeface="Montserrat" charset="0"/>
                <a:cs typeface="Montserrat" charset="0"/>
              </a:rPr>
              <a:t>v 15.0</a:t>
            </a:r>
            <a:endParaRPr lang="de-DE" sz="2925" b="1" dirty="0">
              <a:solidFill>
                <a:srgbClr val="025249"/>
              </a:solidFill>
              <a:latin typeface="Montserrat" charset="0"/>
              <a:ea typeface="Montserrat" charset="0"/>
              <a:cs typeface="Montserrat" charset="0"/>
            </a:endParaRPr>
          </a:p>
        </p:txBody>
      </p:sp>
      <p:sp>
        <p:nvSpPr>
          <p:cNvPr id="5" name="Titel 4"/>
          <p:cNvSpPr>
            <a:spLocks noGrp="1"/>
          </p:cNvSpPr>
          <p:nvPr>
            <p:ph type="title"/>
          </p:nvPr>
        </p:nvSpPr>
        <p:spPr/>
        <p:txBody>
          <a:bodyPr/>
          <a:lstStyle/>
          <a:p>
            <a:r>
              <a:rPr lang="de-DE" dirty="0" smtClean="0"/>
              <a:t>Aktuelle Version</a:t>
            </a:r>
            <a:endParaRPr lang="de-DE" dirty="0"/>
          </a:p>
        </p:txBody>
      </p:sp>
      <p:sp>
        <p:nvSpPr>
          <p:cNvPr id="6" name="Rechteck 5"/>
          <p:cNvSpPr/>
          <p:nvPr/>
        </p:nvSpPr>
        <p:spPr>
          <a:xfrm>
            <a:off x="5937905" y="1939985"/>
            <a:ext cx="2821606" cy="1192634"/>
          </a:xfrm>
          <a:prstGeom prst="rect">
            <a:avLst/>
          </a:prstGeom>
        </p:spPr>
        <p:txBody>
          <a:bodyPr wrap="none">
            <a:spAutoFit/>
          </a:bodyPr>
          <a:lstStyle/>
          <a:p>
            <a:pPr algn="r"/>
            <a:r>
              <a:rPr lang="de-DE" sz="7150" b="1" dirty="0">
                <a:solidFill>
                  <a:srgbClr val="5AB88F"/>
                </a:solidFill>
                <a:latin typeface="Montserrat" charset="0"/>
                <a:ea typeface="Montserrat" charset="0"/>
                <a:cs typeface="Montserrat" charset="0"/>
              </a:rPr>
              <a:t>0.14.8</a:t>
            </a:r>
            <a:endParaRPr lang="de-DE" sz="1300" b="1" dirty="0">
              <a:solidFill>
                <a:srgbClr val="5AB88F"/>
              </a:solidFill>
              <a:latin typeface="Montserrat" charset="0"/>
              <a:ea typeface="Montserrat" charset="0"/>
              <a:cs typeface="Montserrat" charset="0"/>
            </a:endParaRPr>
          </a:p>
        </p:txBody>
      </p:sp>
      <p:sp>
        <p:nvSpPr>
          <p:cNvPr id="7" name="Rechteck 6"/>
          <p:cNvSpPr/>
          <p:nvPr/>
        </p:nvSpPr>
        <p:spPr>
          <a:xfrm>
            <a:off x="7540908" y="844866"/>
            <a:ext cx="1218603" cy="917624"/>
          </a:xfrm>
          <a:prstGeom prst="rect">
            <a:avLst/>
          </a:prstGeom>
        </p:spPr>
        <p:txBody>
          <a:bodyPr wrap="none">
            <a:spAutoFit/>
          </a:bodyPr>
          <a:lstStyle/>
          <a:p>
            <a:pPr algn="r"/>
            <a:r>
              <a:rPr lang="de-DE" sz="5363" b="1" dirty="0">
                <a:solidFill>
                  <a:srgbClr val="5AB88F"/>
                </a:solidFill>
                <a:latin typeface="Montserrat" charset="0"/>
                <a:ea typeface="Montserrat" charset="0"/>
                <a:cs typeface="Montserrat" charset="0"/>
              </a:rPr>
              <a:t>0.3</a:t>
            </a:r>
            <a:endParaRPr lang="de-DE" sz="894" b="1" dirty="0">
              <a:solidFill>
                <a:srgbClr val="5AB88F"/>
              </a:solidFill>
              <a:latin typeface="Montserrat" charset="0"/>
              <a:ea typeface="Montserrat" charset="0"/>
              <a:cs typeface="Montserrat" charset="0"/>
            </a:endParaRPr>
          </a:p>
        </p:txBody>
      </p:sp>
      <p:sp>
        <p:nvSpPr>
          <p:cNvPr id="2" name="Rechteck 1"/>
          <p:cNvSpPr/>
          <p:nvPr/>
        </p:nvSpPr>
        <p:spPr>
          <a:xfrm>
            <a:off x="6801684" y="1593813"/>
            <a:ext cx="1991251"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 2013 – OPEN SOURCE</a:t>
            </a:r>
            <a:endParaRPr lang="de-DE" sz="1300" dirty="0"/>
          </a:p>
        </p:txBody>
      </p:sp>
      <p:sp>
        <p:nvSpPr>
          <p:cNvPr id="9" name="Rechteck 8"/>
          <p:cNvSpPr/>
          <p:nvPr/>
        </p:nvSpPr>
        <p:spPr>
          <a:xfrm>
            <a:off x="6216888" y="5297931"/>
            <a:ext cx="2576346"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a:t>
            </a:r>
            <a:r>
              <a:rPr lang="de-DE" sz="1300" b="1">
                <a:solidFill>
                  <a:srgbClr val="025249"/>
                </a:solidFill>
                <a:latin typeface="Source Sans Pro Semibold" charset="0"/>
                <a:ea typeface="Source Sans Pro Semibold" charset="0"/>
                <a:cs typeface="Source Sans Pro Semibold" charset="0"/>
              </a:rPr>
              <a:t>| 2016 – NEUE VERSIONIERUNG</a:t>
            </a:r>
            <a:endParaRPr lang="de-DE" sz="1300" dirty="0"/>
          </a:p>
        </p:txBody>
      </p:sp>
    </p:spTree>
    <p:extLst>
      <p:ext uri="{BB962C8B-B14F-4D97-AF65-F5344CB8AC3E}">
        <p14:creationId xmlns:p14="http://schemas.microsoft.com/office/powerpoint/2010/main" val="8195118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React</a:t>
            </a:r>
            <a:r>
              <a:rPr lang="de-DE" dirty="0" smtClean="0"/>
              <a:t> im Einsatz</a:t>
            </a:r>
            <a:endParaRPr lang="de-DE" dirty="0"/>
          </a:p>
        </p:txBody>
      </p:sp>
      <p:pic>
        <p:nvPicPr>
          <p:cNvPr id="3" name="Bild 2"/>
          <p:cNvPicPr>
            <a:picLocks noChangeAspect="1"/>
          </p:cNvPicPr>
          <p:nvPr/>
        </p:nvPicPr>
        <p:blipFill>
          <a:blip r:embed="rId3"/>
          <a:stretch>
            <a:fillRect/>
          </a:stretch>
        </p:blipFill>
        <p:spPr>
          <a:xfrm>
            <a:off x="1609725" y="1040557"/>
            <a:ext cx="1936543" cy="1779958"/>
          </a:xfrm>
          <a:prstGeom prst="rect">
            <a:avLst/>
          </a:prstGeom>
          <a:effectLst>
            <a:outerShdw blurRad="50800" dist="76200" dir="2700000" algn="tl" rotWithShape="0">
              <a:srgbClr val="025249">
                <a:alpha val="40000"/>
              </a:srgbClr>
            </a:outerShdw>
          </a:effectLst>
        </p:spPr>
      </p:pic>
      <p:pic>
        <p:nvPicPr>
          <p:cNvPr id="4" name="Bild 3"/>
          <p:cNvPicPr>
            <a:picLocks noChangeAspect="1"/>
          </p:cNvPicPr>
          <p:nvPr/>
        </p:nvPicPr>
        <p:blipFill>
          <a:blip r:embed="rId4"/>
          <a:stretch>
            <a:fillRect/>
          </a:stretch>
        </p:blipFill>
        <p:spPr>
          <a:xfrm>
            <a:off x="3984729" y="1040557"/>
            <a:ext cx="1936543" cy="1779958"/>
          </a:xfrm>
          <a:prstGeom prst="rect">
            <a:avLst/>
          </a:prstGeom>
          <a:effectLst>
            <a:outerShdw blurRad="50800" dist="76200" dir="2700000" algn="tl" rotWithShape="0">
              <a:srgbClr val="025249">
                <a:alpha val="40000"/>
              </a:srgbClr>
            </a:outerShdw>
          </a:effectLst>
        </p:spPr>
      </p:pic>
      <p:pic>
        <p:nvPicPr>
          <p:cNvPr id="5" name="Bild 4"/>
          <p:cNvPicPr>
            <a:picLocks noChangeAspect="1"/>
          </p:cNvPicPr>
          <p:nvPr/>
        </p:nvPicPr>
        <p:blipFill>
          <a:blip r:embed="rId5"/>
          <a:stretch>
            <a:fillRect/>
          </a:stretch>
        </p:blipFill>
        <p:spPr>
          <a:xfrm>
            <a:off x="1609725" y="3287337"/>
            <a:ext cx="1936543" cy="1779957"/>
          </a:xfrm>
          <a:prstGeom prst="rect">
            <a:avLst/>
          </a:prstGeom>
          <a:effectLst>
            <a:outerShdw blurRad="50800" dist="76200" dir="2700000" algn="tl" rotWithShape="0">
              <a:srgbClr val="025249">
                <a:alpha val="40000"/>
              </a:srgbClr>
            </a:outerShdw>
          </a:effectLst>
        </p:spPr>
      </p:pic>
      <p:pic>
        <p:nvPicPr>
          <p:cNvPr id="6" name="Bild 5"/>
          <p:cNvPicPr>
            <a:picLocks noChangeAspect="1"/>
          </p:cNvPicPr>
          <p:nvPr/>
        </p:nvPicPr>
        <p:blipFill>
          <a:blip r:embed="rId6"/>
          <a:stretch>
            <a:fillRect/>
          </a:stretch>
        </p:blipFill>
        <p:spPr>
          <a:xfrm>
            <a:off x="3984729" y="3287338"/>
            <a:ext cx="1936543" cy="1779958"/>
          </a:xfrm>
          <a:prstGeom prst="rect">
            <a:avLst/>
          </a:prstGeom>
          <a:effectLst>
            <a:outerShdw blurRad="50800" dist="76200" dir="2700000" algn="tl" rotWithShape="0">
              <a:srgbClr val="025249">
                <a:alpha val="40000"/>
              </a:srgbClr>
            </a:outerShdw>
          </a:effectLst>
        </p:spPr>
      </p:pic>
      <p:pic>
        <p:nvPicPr>
          <p:cNvPr id="7" name="Bild 6"/>
          <p:cNvPicPr>
            <a:picLocks noChangeAspect="1"/>
          </p:cNvPicPr>
          <p:nvPr/>
        </p:nvPicPr>
        <p:blipFill>
          <a:blip r:embed="rId7"/>
          <a:stretch>
            <a:fillRect/>
          </a:stretch>
        </p:blipFill>
        <p:spPr>
          <a:xfrm>
            <a:off x="6359733" y="1040557"/>
            <a:ext cx="1936543" cy="1779958"/>
          </a:xfrm>
          <a:prstGeom prst="rect">
            <a:avLst/>
          </a:prstGeom>
          <a:effectLst>
            <a:outerShdw blurRad="50800" dist="76200" dir="2700000" algn="tl" rotWithShape="0">
              <a:srgbClr val="025249">
                <a:alpha val="40000"/>
              </a:srgbClr>
            </a:outerShdw>
          </a:effectLst>
        </p:spPr>
      </p:pic>
      <p:pic>
        <p:nvPicPr>
          <p:cNvPr id="8" name="Bild 7"/>
          <p:cNvPicPr>
            <a:picLocks noChangeAspect="1"/>
          </p:cNvPicPr>
          <p:nvPr/>
        </p:nvPicPr>
        <p:blipFill>
          <a:blip r:embed="rId8"/>
          <a:stretch>
            <a:fillRect/>
          </a:stretch>
        </p:blipFill>
        <p:spPr>
          <a:xfrm>
            <a:off x="6359733" y="3287337"/>
            <a:ext cx="1936543" cy="1779958"/>
          </a:xfrm>
          <a:prstGeom prst="rect">
            <a:avLst/>
          </a:prstGeom>
          <a:effectLst>
            <a:outerShdw blurRad="50800" dist="76200" dir="2700000" algn="tl" rotWithShape="0">
              <a:srgbClr val="025249">
                <a:alpha val="40000"/>
              </a:srgbClr>
            </a:outerShdw>
          </a:effectLst>
        </p:spPr>
      </p:pic>
    </p:spTree>
    <p:extLst>
      <p:ext uri="{BB962C8B-B14F-4D97-AF65-F5344CB8AC3E}">
        <p14:creationId xmlns:p14="http://schemas.microsoft.com/office/powerpoint/2010/main" val="1995200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026013" y="2920405"/>
            <a:ext cx="7887096" cy="2580578"/>
          </a:xfrm>
          <a:prstGeom prst="rect">
            <a:avLst/>
          </a:prstGeom>
        </p:spPr>
        <p:txBody>
          <a:bodyPr wrap="none">
            <a:spAutoFit/>
          </a:bodyPr>
          <a:lstStyle/>
          <a:p>
            <a:r>
              <a:rPr lang="de-DE" sz="16169" b="1" dirty="0">
                <a:solidFill>
                  <a:srgbClr val="5AB88F"/>
                </a:solidFill>
                <a:latin typeface="Source Sans Pro" charset="0"/>
                <a:ea typeface="Source Sans Pro" charset="0"/>
                <a:cs typeface="Source Sans Pro" charset="0"/>
              </a:rPr>
              <a:t>V</a:t>
            </a:r>
            <a:r>
              <a:rPr lang="de-DE" sz="16169" b="1" dirty="0">
                <a:solidFill>
                  <a:srgbClr val="025249"/>
                </a:solidFill>
                <a:latin typeface="Source Sans Pro" charset="0"/>
                <a:ea typeface="Source Sans Pro" charset="0"/>
                <a:cs typeface="Source Sans Pro" charset="0"/>
              </a:rPr>
              <a:t> in M</a:t>
            </a:r>
            <a:r>
              <a:rPr lang="de-DE" sz="16169" b="1" dirty="0">
                <a:solidFill>
                  <a:srgbClr val="5AB88F"/>
                </a:solidFill>
                <a:latin typeface="Source Sans Pro" charset="0"/>
                <a:ea typeface="Source Sans Pro" charset="0"/>
                <a:cs typeface="Source Sans Pro" charset="0"/>
              </a:rPr>
              <a:t>V</a:t>
            </a:r>
            <a:r>
              <a:rPr lang="de-DE" sz="16169" b="1" dirty="0">
                <a:solidFill>
                  <a:srgbClr val="025249"/>
                </a:solidFill>
                <a:latin typeface="Source Sans Pro" charset="0"/>
                <a:ea typeface="Source Sans Pro" charset="0"/>
                <a:cs typeface="Source Sans Pro" charset="0"/>
              </a:rPr>
              <a:t>C</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Nur View-Schicht</a:t>
            </a:r>
            <a:endParaRPr lang="de-DE" dirty="0"/>
          </a:p>
        </p:txBody>
      </p:sp>
    </p:spTree>
    <p:extLst>
      <p:ext uri="{BB962C8B-B14F-4D97-AF65-F5344CB8AC3E}">
        <p14:creationId xmlns:p14="http://schemas.microsoft.com/office/powerpoint/2010/main" val="118912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3946</Words>
  <Application>Microsoft Macintosh PowerPoint</Application>
  <PresentationFormat>A4-Papier (210x297 mm)</PresentationFormat>
  <Paragraphs>675</Paragraphs>
  <Slides>57</Slides>
  <Notes>27</Notes>
  <HiddenSlides>0</HiddenSlides>
  <MMClips>0</MMClips>
  <ScaleCrop>false</ScaleCrop>
  <HeadingPairs>
    <vt:vector size="6" baseType="variant">
      <vt:variant>
        <vt:lpstr>Verwendete Schriftarten</vt:lpstr>
      </vt:variant>
      <vt:variant>
        <vt:i4>11</vt:i4>
      </vt:variant>
      <vt:variant>
        <vt:lpstr>Design</vt:lpstr>
      </vt:variant>
      <vt:variant>
        <vt:i4>1</vt:i4>
      </vt:variant>
      <vt:variant>
        <vt:lpstr>Folientitel</vt:lpstr>
      </vt:variant>
      <vt:variant>
        <vt:i4>57</vt:i4>
      </vt:variant>
    </vt:vector>
  </HeadingPairs>
  <TitlesOfParts>
    <vt:vector size="69" baseType="lpstr">
      <vt:lpstr>Calibri</vt:lpstr>
      <vt:lpstr>Calibri Light</vt:lpstr>
      <vt:lpstr>Courier</vt:lpstr>
      <vt:lpstr>Montserrat</vt:lpstr>
      <vt:lpstr>Source Code Pro</vt:lpstr>
      <vt:lpstr>Source Code Pro Medium</vt:lpstr>
      <vt:lpstr>Source Code Pro Semibold</vt:lpstr>
      <vt:lpstr>Source Sans Pro</vt:lpstr>
      <vt:lpstr>Source Sans Pro Semibold</vt:lpstr>
      <vt:lpstr>Wingdings</vt:lpstr>
      <vt:lpstr>Arial</vt:lpstr>
      <vt:lpstr>Office-Design</vt:lpstr>
      <vt:lpstr>Nils Hartmann   |   JAX MainZ   |   April 2016    </vt:lpstr>
      <vt:lpstr>http://nilshartmann.net/react-talk-jax2016.pdf</vt:lpstr>
      <vt:lpstr>http://reactbuch.de</vt:lpstr>
      <vt:lpstr>PowerPoint-Präsentation</vt:lpstr>
      <vt:lpstr>PowerPoint-Präsentation</vt:lpstr>
      <vt:lpstr>PowerPoint-Präsentation</vt:lpstr>
      <vt:lpstr>Aktuelle Version</vt:lpstr>
      <vt:lpstr>React im Einsatz</vt:lpstr>
      <vt:lpstr>Nur View-Schicht</vt:lpstr>
      <vt:lpstr>ECMAScript 2015</vt:lpstr>
      <vt:lpstr>Beispiel Anwendung</vt:lpstr>
      <vt:lpstr>Wiederverwendbare Komponenten</vt:lpstr>
      <vt:lpstr>Anwendungen aus Komponenten komponiert</vt:lpstr>
      <vt:lpstr>Komponenten</vt:lpstr>
      <vt:lpstr>React Schritt für Schritt</vt:lpstr>
      <vt:lpstr>Die JSX Spracherweiterung</vt:lpstr>
      <vt:lpstr>Eine React Komponente: Ausgangssituation</vt:lpstr>
      <vt:lpstr>Eine React Komponente: JSX</vt:lpstr>
      <vt:lpstr>Eine React Komponente</vt:lpstr>
      <vt:lpstr>Eine React Komponente</vt:lpstr>
      <vt:lpstr>Komponente Rendern</vt:lpstr>
      <vt:lpstr>Komponente Rendern</vt:lpstr>
      <vt:lpstr>Komponenten: Properties</vt:lpstr>
      <vt:lpstr>Komponenten: Properties</vt:lpstr>
      <vt:lpstr>Komponenten Verwenden</vt:lpstr>
      <vt:lpstr>Komponenten Listen</vt:lpstr>
      <vt:lpstr>Komponenten Klassen</vt:lpstr>
      <vt:lpstr>Zustand von Komponenten</vt:lpstr>
      <vt:lpstr>Beispiel: Eingabefeld</vt:lpstr>
      <vt:lpstr>Beispiel: Eingabefeld</vt:lpstr>
      <vt:lpstr>Zustand: Eingabefeld</vt:lpstr>
      <vt:lpstr>Zustand &amp; Rendering</vt:lpstr>
      <vt:lpstr>„Klassische“ Observer Lösung</vt:lpstr>
      <vt:lpstr>Ganz einfach: Alles rendern</vt:lpstr>
      <vt:lpstr>Beispiel 1: Password Formular</vt:lpstr>
      <vt:lpstr>React: Uni directional dataflow</vt:lpstr>
      <vt:lpstr>Beispiel 2: ServerZugriffE</vt:lpstr>
      <vt:lpstr>Beispiel: Serverzugriffe mit fetch</vt:lpstr>
      <vt:lpstr>Exkurs: Initialisierung und Lebenszyklus</vt:lpstr>
      <vt:lpstr>Hintergrund: Virtual Dom</vt:lpstr>
      <vt:lpstr>Hintergrund: Virtual Dom</vt:lpstr>
      <vt:lpstr>React: „UI as a Function“</vt:lpstr>
      <vt:lpstr>Kommunikation zwischen Komponenten</vt:lpstr>
      <vt:lpstr>Kommunikation: Properties</vt:lpstr>
      <vt:lpstr>Kommunikation: (DOM) Events</vt:lpstr>
      <vt:lpstr>Kommunikation: Eigene Events</vt:lpstr>
      <vt:lpstr>Beispiel: Callback-Funktionen (1)</vt:lpstr>
      <vt:lpstr>Beispiel: Callback-Funktionen (2)</vt:lpstr>
      <vt:lpstr>Beispiel: Callback-Funktionen (3)</vt:lpstr>
      <vt:lpstr>Ausblick</vt:lpstr>
      <vt:lpstr>Serverseitiges Rendern (1)</vt:lpstr>
      <vt:lpstr>Serverseitiges Rendern (2)</vt:lpstr>
      <vt:lpstr>Beispiel: Unit Tests (Ohne DOM)</vt:lpstr>
      <vt:lpstr>Beispiel: Unit Tests (Mit DOM)</vt:lpstr>
      <vt:lpstr>Ökosystem</vt:lpstr>
      <vt:lpstr>Zusammenfassung</vt:lpstr>
      <vt:lpstr>nils@nilshartmann.net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157</cp:revision>
  <cp:lastPrinted>2016-04-14T17:01:08Z</cp:lastPrinted>
  <dcterms:created xsi:type="dcterms:W3CDTF">2016-03-28T15:59:53Z</dcterms:created>
  <dcterms:modified xsi:type="dcterms:W3CDTF">2016-04-18T13:30:25Z</dcterms:modified>
</cp:coreProperties>
</file>